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61" r:id="rId3"/>
    <p:sldId id="265" r:id="rId4"/>
    <p:sldId id="267" r:id="rId5"/>
    <p:sldId id="266" r:id="rId6"/>
    <p:sldId id="268" r:id="rId7"/>
    <p:sldId id="269" r:id="rId8"/>
    <p:sldId id="270" r:id="rId9"/>
    <p:sldId id="271" r:id="rId10"/>
    <p:sldId id="272" r:id="rId11"/>
    <p:sldId id="260" r:id="rId12"/>
  </p:sldIdLst>
  <p:sldSz cx="13049250" cy="7315200"/>
  <p:notesSz cx="6858000" cy="9144000"/>
  <p:embeddedFontLst>
    <p:embeddedFont>
      <p:font typeface="Century Gothic" panose="020B0502020202020204" pitchFamily="34" charset="0"/>
      <p:regular r:id="rId14"/>
      <p:bold r:id="rId15"/>
      <p:italic r:id="rId16"/>
      <p:boldItalic r:id="rId17"/>
    </p:embeddedFont>
    <p:embeddedFont>
      <p:font typeface="Trebuchet MS" panose="020B0603020202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TT4DrH/J/l758TfAM+y0C/t8R4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Torres Navea *Departamento de Géner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6E071D-D6C6-4ECE-AFB8-DCD79683CB0D}">
  <a:tblStyle styleId="{D46E071D-D6C6-4ECE-AFB8-DCD79683CB0D}"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6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77863" y="1143000"/>
            <a:ext cx="5502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953526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1300163" y="4694238"/>
            <a:ext cx="10404475" cy="3840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3:notes"/>
          <p:cNvSpPr>
            <a:spLocks noGrp="1" noRot="1" noChangeAspect="1"/>
          </p:cNvSpPr>
          <p:nvPr>
            <p:ph type="sldImg" idx="2"/>
          </p:nvPr>
        </p:nvSpPr>
        <p:spPr>
          <a:xfrm>
            <a:off x="3567113" y="1219200"/>
            <a:ext cx="587057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2276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1300163" y="4694238"/>
            <a:ext cx="10404475" cy="3840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3567113" y="1219200"/>
            <a:ext cx="587057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3049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txBox="1">
            <a:spLocks noGrp="1"/>
          </p:cNvSpPr>
          <p:nvPr>
            <p:ph type="body" idx="1"/>
          </p:nvPr>
        </p:nvSpPr>
        <p:spPr>
          <a:xfrm>
            <a:off x="1300163" y="4694238"/>
            <a:ext cx="10404475" cy="3840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14:notes"/>
          <p:cNvSpPr>
            <a:spLocks noGrp="1" noRot="1" noChangeAspect="1"/>
          </p:cNvSpPr>
          <p:nvPr>
            <p:ph type="sldImg" idx="2"/>
          </p:nvPr>
        </p:nvSpPr>
        <p:spPr>
          <a:xfrm>
            <a:off x="4306888" y="1219200"/>
            <a:ext cx="439102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648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1300163" y="4694238"/>
            <a:ext cx="10404475" cy="3840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3567113" y="1219200"/>
            <a:ext cx="587057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893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1300163" y="4694238"/>
            <a:ext cx="10404475" cy="3840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3567113" y="1219200"/>
            <a:ext cx="587057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353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1300163" y="4694238"/>
            <a:ext cx="10404475" cy="3840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3567113" y="1219200"/>
            <a:ext cx="587057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343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1300163" y="4694238"/>
            <a:ext cx="10404475" cy="3840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3567113" y="1219200"/>
            <a:ext cx="587057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702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1300163" y="4694238"/>
            <a:ext cx="10404475" cy="3840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3567113" y="1219200"/>
            <a:ext cx="587057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0395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1300163" y="4694238"/>
            <a:ext cx="10404475" cy="3840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3567113" y="1219200"/>
            <a:ext cx="587057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38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1300163" y="4694238"/>
            <a:ext cx="10404475" cy="3840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3567113" y="1219200"/>
            <a:ext cx="587057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162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1300163" y="4694238"/>
            <a:ext cx="10404475" cy="3840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3567113" y="1219200"/>
            <a:ext cx="587057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56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5"/>
          <p:cNvSpPr txBox="1">
            <a:spLocks noGrp="1"/>
          </p:cNvSpPr>
          <p:nvPr>
            <p:ph type="sldNum" idx="12"/>
          </p:nvPr>
        </p:nvSpPr>
        <p:spPr>
          <a:xfrm>
            <a:off x="10897285" y="691294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2"/>
          <p:cNvSpPr txBox="1">
            <a:spLocks noGrp="1"/>
          </p:cNvSpPr>
          <p:nvPr>
            <p:ph type="sldNum" idx="12"/>
          </p:nvPr>
        </p:nvSpPr>
        <p:spPr>
          <a:xfrm>
            <a:off x="10897285" y="691294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rot="5400000">
            <a:off x="4000500" y="-3268662"/>
            <a:ext cx="1143000" cy="8229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3"/>
          <p:cNvSpPr txBox="1">
            <a:spLocks noGrp="1"/>
          </p:cNvSpPr>
          <p:nvPr>
            <p:ph type="sldNum" idx="12"/>
          </p:nvPr>
        </p:nvSpPr>
        <p:spPr>
          <a:xfrm>
            <a:off x="10897285" y="691294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22"/>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072">
          <p15:clr>
            <a:srgbClr val="FBAE40"/>
          </p15:clr>
        </p15:guide>
        <p15:guide id="2" pos="40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34"/>
          <p:cNvSpPr txBox="1">
            <a:spLocks noGrp="1"/>
          </p:cNvSpPr>
          <p:nvPr>
            <p:ph type="ctr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subTitle"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0" name="Google Shape;3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10897285" y="691294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6" name="Google Shape;3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sldNum" idx="12"/>
          </p:nvPr>
        </p:nvSpPr>
        <p:spPr>
          <a:xfrm>
            <a:off x="10897285" y="691294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37"/>
          <p:cNvSpPr txBox="1">
            <a:spLocks noGrp="1"/>
          </p:cNvSpPr>
          <p:nvPr>
            <p:ph type="body" idx="2"/>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7"/>
          <p:cNvSpPr txBox="1">
            <a:spLocks noGrp="1"/>
          </p:cNvSpPr>
          <p:nvPr>
            <p:ph type="sldNum" idx="12"/>
          </p:nvPr>
        </p:nvSpPr>
        <p:spPr>
          <a:xfrm>
            <a:off x="10897285" y="691294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8"/>
          <p:cNvSpPr txBox="1">
            <a:spLocks noGrp="1"/>
          </p:cNvSpPr>
          <p:nvPr>
            <p:ph type="body" idx="2"/>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8"/>
          <p:cNvSpPr txBox="1">
            <a:spLocks noGrp="1"/>
          </p:cNvSpPr>
          <p:nvPr>
            <p:ph type="body" idx="3"/>
          </p:nvPr>
        </p:nvSpPr>
        <p:spPr>
          <a:xfrm>
            <a:off x="457200" y="1600200"/>
            <a:ext cx="8229600" cy="452596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38"/>
          <p:cNvSpPr txBox="1">
            <a:spLocks noGrp="1"/>
          </p:cNvSpPr>
          <p:nvPr>
            <p:ph type="body" idx="4"/>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2" name="Google Shape;5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8"/>
          <p:cNvSpPr txBox="1">
            <a:spLocks noGrp="1"/>
          </p:cNvSpPr>
          <p:nvPr>
            <p:ph type="sldNum" idx="12"/>
          </p:nvPr>
        </p:nvSpPr>
        <p:spPr>
          <a:xfrm>
            <a:off x="10897285" y="691294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10897285" y="691294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40"/>
          <p:cNvSpPr txBox="1">
            <a:spLocks noGrp="1"/>
          </p:cNvSpPr>
          <p:nvPr>
            <p:ph type="body" idx="2"/>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0"/>
          <p:cNvSpPr txBox="1">
            <a:spLocks noGrp="1"/>
          </p:cNvSpPr>
          <p:nvPr>
            <p:ph type="sldNum" idx="12"/>
          </p:nvPr>
        </p:nvSpPr>
        <p:spPr>
          <a:xfrm>
            <a:off x="10897285" y="691294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1"/>
          <p:cNvSpPr>
            <a:spLocks noGrp="1"/>
          </p:cNvSpPr>
          <p:nvPr>
            <p:ph type="pic" idx="2"/>
          </p:nvPr>
        </p:nvSpPr>
        <p:spPr>
          <a:xfrm>
            <a:off x="457200" y="1600200"/>
            <a:ext cx="8229600" cy="4525963"/>
          </a:xfrm>
          <a:prstGeom prst="rect">
            <a:avLst/>
          </a:prstGeom>
          <a:noFill/>
          <a:ln>
            <a:noFill/>
          </a:ln>
        </p:spPr>
      </p:sp>
      <p:sp>
        <p:nvSpPr>
          <p:cNvPr id="70" name="Google Shape;70;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10897285" y="691294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5EE"/>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10897285" y="6912941"/>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5" name="Google Shape;15;p32"/>
          <p:cNvSpPr txBox="1"/>
          <p:nvPr/>
        </p:nvSpPr>
        <p:spPr>
          <a:xfrm>
            <a:off x="11063914" y="6796886"/>
            <a:ext cx="1800300" cy="4812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600"/>
              <a:buFont typeface="Arial"/>
              <a:buNone/>
            </a:pPr>
            <a:r>
              <a:rPr lang="en-US" sz="600" b="0" i="0" u="none" strike="noStrike" cap="none">
                <a:solidFill>
                  <a:schemeClr val="dk1"/>
                </a:solidFill>
                <a:latin typeface="Trebuchet MS"/>
                <a:ea typeface="Trebuchet MS"/>
                <a:cs typeface="Trebuchet MS"/>
                <a:sym typeface="Trebuchet MS"/>
              </a:rPr>
              <a:t>* El presente documento de trabajo es un extracto del informe de análisis de resultados de las encuestas de informantes clave y no constituye el informe definitivo.</a:t>
            </a:r>
            <a:endParaRPr sz="6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4.jpg"/><Relationship Id="rId5" Type="http://schemas.openxmlformats.org/officeDocument/2006/relationships/image" Target="../media/image2.jpg"/><Relationship Id="rId10"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0" name="Google Shape;90;p3"/>
          <p:cNvGrpSpPr/>
          <p:nvPr/>
        </p:nvGrpSpPr>
        <p:grpSpPr>
          <a:xfrm>
            <a:off x="5872300" y="1338822"/>
            <a:ext cx="5181604" cy="3176756"/>
            <a:chOff x="-4616314" y="1785231"/>
            <a:chExt cx="7638160" cy="4724865"/>
          </a:xfrm>
        </p:grpSpPr>
        <p:pic>
          <p:nvPicPr>
            <p:cNvPr id="91" name="Google Shape;91;p3" descr="Imagen que contiene Gráfico&#10;&#10;Descripción generada automáticamente"/>
            <p:cNvPicPr preferRelativeResize="0"/>
            <p:nvPr/>
          </p:nvPicPr>
          <p:blipFill rotWithShape="1">
            <a:blip r:embed="rId3">
              <a:alphaModFix/>
            </a:blip>
            <a:srcRect/>
            <a:stretch/>
          </p:blipFill>
          <p:spPr>
            <a:xfrm>
              <a:off x="-4616314" y="1785231"/>
              <a:ext cx="7638160" cy="4724865"/>
            </a:xfrm>
            <a:prstGeom prst="rect">
              <a:avLst/>
            </a:prstGeom>
            <a:noFill/>
            <a:ln>
              <a:noFill/>
            </a:ln>
          </p:spPr>
        </p:pic>
        <p:sp>
          <p:nvSpPr>
            <p:cNvPr id="92" name="Google Shape;92;p3"/>
            <p:cNvSpPr txBox="1"/>
            <p:nvPr/>
          </p:nvSpPr>
          <p:spPr>
            <a:xfrm>
              <a:off x="-4279338" y="2901961"/>
              <a:ext cx="6608906" cy="2244849"/>
            </a:xfrm>
            <a:prstGeom prst="rect">
              <a:avLst/>
            </a:prstGeom>
            <a:solidFill>
              <a:srgbClr val="7AAB4D"/>
            </a:solid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grpSp>
      <p:sp>
        <p:nvSpPr>
          <p:cNvPr id="93" name="Google Shape;93;p3"/>
          <p:cNvSpPr txBox="1"/>
          <p:nvPr/>
        </p:nvSpPr>
        <p:spPr>
          <a:xfrm>
            <a:off x="6357855" y="2151816"/>
            <a:ext cx="4226419" cy="1846659"/>
          </a:xfrm>
          <a:prstGeom prst="rect">
            <a:avLst/>
          </a:prstGeom>
          <a:noFill/>
          <a:ln>
            <a:noFill/>
          </a:ln>
        </p:spPr>
        <p:txBody>
          <a:bodyPr spcFirstLastPara="1" wrap="square" lIns="0" tIns="0" rIns="0" bIns="0" anchor="t" anchorCtr="0">
            <a:spAutoFit/>
          </a:bodyPr>
          <a:lstStyle/>
          <a:p>
            <a:pPr marL="342900" marR="0" lvl="0" indent="-171450" algn="just" rtl="0">
              <a:lnSpc>
                <a:spcPct val="100000"/>
              </a:lnSpc>
              <a:spcBef>
                <a:spcPts val="0"/>
              </a:spcBef>
              <a:spcAft>
                <a:spcPts val="0"/>
              </a:spcAft>
              <a:buNone/>
            </a:pPr>
            <a:r>
              <a:rPr lang="es-CL" sz="2400" b="1" i="0" u="none" strike="noStrike" cap="none" dirty="0" smtClean="0">
                <a:solidFill>
                  <a:schemeClr val="lt1"/>
                </a:solidFill>
                <a:latin typeface="Century Gothic"/>
                <a:ea typeface="Century Gothic"/>
                <a:cs typeface="Century Gothic"/>
                <a:sym typeface="Century Gothic"/>
              </a:rPr>
              <a:t>CONFORMACIÓN DEL CONSEJO ASESOR DE LA DIRECCIÓN DE GÉNERO, DIVERSIDADES E INCLUSIÓN</a:t>
            </a:r>
            <a:endParaRPr sz="2400" b="0" i="0" u="none" strike="noStrike" cap="none" dirty="0">
              <a:solidFill>
                <a:schemeClr val="lt1"/>
              </a:solidFill>
              <a:latin typeface="Century Gothic"/>
              <a:ea typeface="Century Gothic"/>
              <a:cs typeface="Century Gothic"/>
              <a:sym typeface="Century Gothic"/>
            </a:endParaRPr>
          </a:p>
        </p:txBody>
      </p:sp>
      <p:pic>
        <p:nvPicPr>
          <p:cNvPr id="94" name="Google Shape;94;p3"/>
          <p:cNvPicPr preferRelativeResize="0"/>
          <p:nvPr/>
        </p:nvPicPr>
        <p:blipFill rotWithShape="1">
          <a:blip r:embed="rId4">
            <a:alphaModFix/>
          </a:blip>
          <a:srcRect/>
          <a:stretch/>
        </p:blipFill>
        <p:spPr>
          <a:xfrm>
            <a:off x="1401367" y="5336380"/>
            <a:ext cx="3718320" cy="1946672"/>
          </a:xfrm>
          <a:prstGeom prst="rect">
            <a:avLst/>
          </a:prstGeom>
          <a:noFill/>
          <a:ln>
            <a:noFill/>
          </a:ln>
        </p:spPr>
      </p:pic>
      <p:pic>
        <p:nvPicPr>
          <p:cNvPr id="95" name="Google Shape;95;p3"/>
          <p:cNvPicPr preferRelativeResize="0"/>
          <p:nvPr/>
        </p:nvPicPr>
        <p:blipFill rotWithShape="1">
          <a:blip r:embed="rId5">
            <a:alphaModFix/>
          </a:blip>
          <a:srcRect l="20016" t="19852" r="27802"/>
          <a:stretch/>
        </p:blipFill>
        <p:spPr>
          <a:xfrm>
            <a:off x="1401366" y="2743200"/>
            <a:ext cx="3718320" cy="2625329"/>
          </a:xfrm>
          <a:prstGeom prst="rect">
            <a:avLst/>
          </a:prstGeom>
          <a:noFill/>
          <a:ln>
            <a:noFill/>
          </a:ln>
        </p:spPr>
      </p:pic>
      <p:pic>
        <p:nvPicPr>
          <p:cNvPr id="96" name="Google Shape;96;p3"/>
          <p:cNvPicPr preferRelativeResize="0"/>
          <p:nvPr/>
        </p:nvPicPr>
        <p:blipFill rotWithShape="1">
          <a:blip r:embed="rId6">
            <a:alphaModFix/>
          </a:blip>
          <a:srcRect/>
          <a:stretch/>
        </p:blipFill>
        <p:spPr>
          <a:xfrm>
            <a:off x="1401366" y="-65555"/>
            <a:ext cx="3718321" cy="2808755"/>
          </a:xfrm>
          <a:prstGeom prst="rect">
            <a:avLst/>
          </a:prstGeom>
          <a:noFill/>
          <a:ln>
            <a:noFill/>
          </a:ln>
        </p:spPr>
      </p:pic>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1656" y="-2470"/>
            <a:ext cx="2817594" cy="941792"/>
          </a:xfrm>
          <a:prstGeom prst="rect">
            <a:avLst/>
          </a:prstGeom>
        </p:spPr>
      </p:pic>
      <p:pic>
        <p:nvPicPr>
          <p:cNvPr id="11" name="Google Shape;164;p14"/>
          <p:cNvPicPr preferRelativeResize="0"/>
          <p:nvPr/>
        </p:nvPicPr>
        <p:blipFill rotWithShape="1">
          <a:blip r:embed="rId8">
            <a:alphaModFix/>
          </a:blip>
          <a:srcRect r="8382"/>
          <a:stretch/>
        </p:blipFill>
        <p:spPr>
          <a:xfrm>
            <a:off x="8627472" y="5009534"/>
            <a:ext cx="4421778" cy="2305666"/>
          </a:xfrm>
          <a:prstGeom prst="rect">
            <a:avLst/>
          </a:prstGeom>
          <a:noFill/>
          <a:ln>
            <a:noFill/>
          </a:ln>
        </p:spPr>
      </p:pic>
      <p:pic>
        <p:nvPicPr>
          <p:cNvPr id="12" name="Google Shape;157;p14"/>
          <p:cNvPicPr preferRelativeResize="0"/>
          <p:nvPr/>
        </p:nvPicPr>
        <p:blipFill rotWithShape="1">
          <a:blip r:embed="rId9">
            <a:alphaModFix/>
          </a:blip>
          <a:srcRect l="4483" t="18038" r="33656" b="5623"/>
          <a:stretch/>
        </p:blipFill>
        <p:spPr>
          <a:xfrm>
            <a:off x="5119686" y="5009534"/>
            <a:ext cx="3507786" cy="24200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p:nvPr/>
        </p:nvSpPr>
        <p:spPr>
          <a:xfrm>
            <a:off x="1589536" y="410169"/>
            <a:ext cx="8334109" cy="438551"/>
          </a:xfrm>
          <a:prstGeom prst="rect">
            <a:avLst/>
          </a:prstGeom>
          <a:noFill/>
          <a:ln>
            <a:noFill/>
          </a:ln>
        </p:spPr>
        <p:txBody>
          <a:bodyPr spcFirstLastPara="1" wrap="square" lIns="68550" tIns="34275" rIns="68550" bIns="34275" anchor="t" anchorCtr="0">
            <a:spAutoFit/>
          </a:bodyPr>
          <a:lstStyle/>
          <a:p>
            <a:pPr lvl="0" algn="ctr"/>
            <a:r>
              <a:rPr lang="es-MX" sz="2400" b="1" dirty="0"/>
              <a:t>CAUSALES DE CESACIÓN</a:t>
            </a:r>
            <a:endParaRPr sz="1050" b="1" i="0" u="none" strike="noStrike" cap="none" dirty="0">
              <a:solidFill>
                <a:srgbClr val="000000"/>
              </a:solidFill>
              <a:sym typeface="Arial"/>
            </a:endParaRPr>
          </a:p>
        </p:txBody>
      </p:sp>
      <p:sp>
        <p:nvSpPr>
          <p:cNvPr id="103" name="Google Shape;103;p4"/>
          <p:cNvSpPr txBox="1"/>
          <p:nvPr/>
        </p:nvSpPr>
        <p:spPr>
          <a:xfrm>
            <a:off x="819037" y="1729365"/>
            <a:ext cx="11411175" cy="2654543"/>
          </a:xfrm>
          <a:prstGeom prst="rect">
            <a:avLst/>
          </a:prstGeom>
          <a:noFill/>
          <a:ln>
            <a:noFill/>
          </a:ln>
        </p:spPr>
        <p:txBody>
          <a:bodyPr spcFirstLastPara="1" wrap="square" lIns="68550" tIns="34275" rIns="68550" bIns="34275" anchor="t" anchorCtr="0">
            <a:spAutoFit/>
          </a:bodyPr>
          <a:lstStyle/>
          <a:p>
            <a:pPr marL="457200" lvl="0" indent="-457200" algn="just">
              <a:buAutoNum type="arabicPeriod"/>
            </a:pPr>
            <a:r>
              <a:rPr lang="es-MX" sz="2400" dirty="0" smtClean="0"/>
              <a:t>Inhabilidad </a:t>
            </a:r>
            <a:r>
              <a:rPr lang="es-MX" sz="2400" dirty="0"/>
              <a:t>sobreviniente, de acuerdo a aquellas contempladas como requisito para integrar el Consejo. </a:t>
            </a:r>
            <a:endParaRPr lang="es-MX" sz="2400" dirty="0" smtClean="0"/>
          </a:p>
          <a:p>
            <a:pPr marL="457200" lvl="0" indent="-457200" algn="just">
              <a:buAutoNum type="arabicPeriod"/>
            </a:pPr>
            <a:r>
              <a:rPr lang="es-MX" sz="2400" dirty="0" smtClean="0"/>
              <a:t>Dejar </a:t>
            </a:r>
            <a:r>
              <a:rPr lang="es-MX" sz="2400" dirty="0"/>
              <a:t>de pertenecer al estamento respectivo. </a:t>
            </a:r>
            <a:endParaRPr lang="es-MX" sz="2400" dirty="0" smtClean="0"/>
          </a:p>
          <a:p>
            <a:pPr marL="457200" lvl="0" indent="-457200" algn="just">
              <a:buAutoNum type="arabicPeriod"/>
            </a:pPr>
            <a:r>
              <a:rPr lang="es-MX" sz="2400" dirty="0" smtClean="0"/>
              <a:t>Cesación </a:t>
            </a:r>
            <a:r>
              <a:rPr lang="es-MX" sz="2400" dirty="0"/>
              <a:t>en el cargo de Dirección o Jefatura. </a:t>
            </a:r>
            <a:endParaRPr lang="es-MX" sz="2400" dirty="0" smtClean="0"/>
          </a:p>
          <a:p>
            <a:pPr marL="457200" lvl="0" indent="-457200" algn="just">
              <a:buAutoNum type="arabicPeriod"/>
            </a:pPr>
            <a:r>
              <a:rPr lang="es-MX" sz="2400" dirty="0" smtClean="0"/>
              <a:t>Renuncia </a:t>
            </a:r>
          </a:p>
          <a:p>
            <a:pPr marL="457200" lvl="0" indent="-457200" algn="just">
              <a:buAutoNum type="arabicPeriod"/>
            </a:pPr>
            <a:r>
              <a:rPr lang="es-MX" sz="2400" dirty="0" smtClean="0"/>
              <a:t>Haber </a:t>
            </a:r>
            <a:r>
              <a:rPr lang="es-MX" sz="2400" dirty="0"/>
              <a:t>transcurrido el plazo de 2 años, sin perjuicio de que se considere su reelección</a:t>
            </a:r>
            <a:r>
              <a:rPr lang="es-MX" sz="2400" dirty="0" smtClean="0"/>
              <a:t>.</a:t>
            </a:r>
            <a:endParaRPr sz="2400" b="0" i="0" u="none" strike="noStrike" cap="none" dirty="0">
              <a:solidFill>
                <a:srgbClr val="000000"/>
              </a:solidFill>
              <a:latin typeface="+mn-lt"/>
              <a:sym typeface="Arial"/>
            </a:endParaRPr>
          </a:p>
        </p:txBody>
      </p:sp>
      <p:sp>
        <p:nvSpPr>
          <p:cNvPr id="2" name="Rectángulo 1"/>
          <p:cNvSpPr/>
          <p:nvPr/>
        </p:nvSpPr>
        <p:spPr>
          <a:xfrm>
            <a:off x="6407445" y="3503712"/>
            <a:ext cx="234360" cy="307777"/>
          </a:xfrm>
          <a:prstGeom prst="rect">
            <a:avLst/>
          </a:prstGeom>
        </p:spPr>
        <p:txBody>
          <a:bodyPr wrap="none">
            <a:spAutoFit/>
          </a:bodyPr>
          <a:lstStyle/>
          <a:p>
            <a:r>
              <a:rPr lang="es-CL" dirty="0"/>
              <a:t> </a:t>
            </a:r>
          </a:p>
        </p:txBody>
      </p:sp>
      <p:sp>
        <p:nvSpPr>
          <p:cNvPr id="3" name="Rectángulo 2"/>
          <p:cNvSpPr/>
          <p:nvPr/>
        </p:nvSpPr>
        <p:spPr>
          <a:xfrm>
            <a:off x="6407445" y="3503712"/>
            <a:ext cx="234360" cy="307777"/>
          </a:xfrm>
          <a:prstGeom prst="rect">
            <a:avLst/>
          </a:prstGeom>
        </p:spPr>
        <p:txBody>
          <a:bodyPr wrap="none">
            <a:spAutoFit/>
          </a:bodyPr>
          <a:lstStyle/>
          <a:p>
            <a:r>
              <a:rPr lang="es-CL" dirty="0"/>
              <a:t> </a:t>
            </a:r>
          </a:p>
        </p:txBody>
      </p:sp>
      <p:sp>
        <p:nvSpPr>
          <p:cNvPr id="4" name="Rectángulo 3"/>
          <p:cNvSpPr/>
          <p:nvPr/>
        </p:nvSpPr>
        <p:spPr>
          <a:xfrm>
            <a:off x="6407445" y="3503712"/>
            <a:ext cx="234360" cy="307777"/>
          </a:xfrm>
          <a:prstGeom prst="rect">
            <a:avLst/>
          </a:prstGeom>
        </p:spPr>
        <p:txBody>
          <a:bodyPr wrap="none">
            <a:spAutoFit/>
          </a:bodyPr>
          <a:lstStyle/>
          <a:p>
            <a:r>
              <a:rPr lang="es-CL" dirty="0"/>
              <a:t>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656" y="6342498"/>
            <a:ext cx="2817594" cy="941792"/>
          </a:xfrm>
          <a:prstGeom prst="rect">
            <a:avLst/>
          </a:prstGeom>
        </p:spPr>
      </p:pic>
    </p:spTree>
    <p:extLst>
      <p:ext uri="{BB962C8B-B14F-4D97-AF65-F5344CB8AC3E}">
        <p14:creationId xmlns:p14="http://schemas.microsoft.com/office/powerpoint/2010/main" val="166644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4"/>
          <p:cNvPicPr preferRelativeResize="0"/>
          <p:nvPr/>
        </p:nvPicPr>
        <p:blipFill rotWithShape="1">
          <a:blip r:embed="rId3">
            <a:alphaModFix/>
          </a:blip>
          <a:srcRect l="4483" t="18038" r="33656" b="5623"/>
          <a:stretch/>
        </p:blipFill>
        <p:spPr>
          <a:xfrm>
            <a:off x="1647824" y="0"/>
            <a:ext cx="3507786" cy="2420043"/>
          </a:xfrm>
          <a:prstGeom prst="rect">
            <a:avLst/>
          </a:prstGeom>
          <a:noFill/>
          <a:ln>
            <a:noFill/>
          </a:ln>
        </p:spPr>
      </p:pic>
      <p:pic>
        <p:nvPicPr>
          <p:cNvPr id="158" name="Google Shape;158;p14"/>
          <p:cNvPicPr preferRelativeResize="0"/>
          <p:nvPr/>
        </p:nvPicPr>
        <p:blipFill rotWithShape="1">
          <a:blip r:embed="rId4">
            <a:alphaModFix/>
          </a:blip>
          <a:srcRect l="20016" t="19852" r="27802"/>
          <a:stretch/>
        </p:blipFill>
        <p:spPr>
          <a:xfrm>
            <a:off x="1647825" y="4735426"/>
            <a:ext cx="3732420" cy="2579774"/>
          </a:xfrm>
          <a:prstGeom prst="rect">
            <a:avLst/>
          </a:prstGeom>
          <a:noFill/>
          <a:ln>
            <a:noFill/>
          </a:ln>
        </p:spPr>
      </p:pic>
      <p:pic>
        <p:nvPicPr>
          <p:cNvPr id="159" name="Google Shape;159;p14"/>
          <p:cNvPicPr preferRelativeResize="0"/>
          <p:nvPr/>
        </p:nvPicPr>
        <p:blipFill rotWithShape="1">
          <a:blip r:embed="rId5">
            <a:alphaModFix/>
          </a:blip>
          <a:srcRect/>
          <a:stretch/>
        </p:blipFill>
        <p:spPr>
          <a:xfrm>
            <a:off x="6503831" y="4735425"/>
            <a:ext cx="4897595" cy="2579776"/>
          </a:xfrm>
          <a:prstGeom prst="rect">
            <a:avLst/>
          </a:prstGeom>
          <a:noFill/>
          <a:ln>
            <a:noFill/>
          </a:ln>
        </p:spPr>
      </p:pic>
      <p:pic>
        <p:nvPicPr>
          <p:cNvPr id="160" name="Google Shape;160;p14"/>
          <p:cNvPicPr preferRelativeResize="0"/>
          <p:nvPr/>
        </p:nvPicPr>
        <p:blipFill rotWithShape="1">
          <a:blip r:embed="rId6">
            <a:alphaModFix/>
          </a:blip>
          <a:srcRect/>
          <a:stretch/>
        </p:blipFill>
        <p:spPr>
          <a:xfrm>
            <a:off x="1647825" y="2420044"/>
            <a:ext cx="2315382" cy="2315382"/>
          </a:xfrm>
          <a:prstGeom prst="rect">
            <a:avLst/>
          </a:prstGeom>
          <a:noFill/>
          <a:ln>
            <a:noFill/>
          </a:ln>
        </p:spPr>
      </p:pic>
      <p:pic>
        <p:nvPicPr>
          <p:cNvPr id="161" name="Google Shape;161;p14"/>
          <p:cNvPicPr preferRelativeResize="0"/>
          <p:nvPr/>
        </p:nvPicPr>
        <p:blipFill rotWithShape="1">
          <a:blip r:embed="rId7">
            <a:alphaModFix/>
          </a:blip>
          <a:srcRect/>
          <a:stretch/>
        </p:blipFill>
        <p:spPr>
          <a:xfrm>
            <a:off x="3644475" y="2420044"/>
            <a:ext cx="2315382" cy="2315382"/>
          </a:xfrm>
          <a:prstGeom prst="rect">
            <a:avLst/>
          </a:prstGeom>
          <a:noFill/>
          <a:ln>
            <a:noFill/>
          </a:ln>
        </p:spPr>
      </p:pic>
      <p:pic>
        <p:nvPicPr>
          <p:cNvPr id="162" name="Google Shape;162;p14"/>
          <p:cNvPicPr preferRelativeResize="0"/>
          <p:nvPr/>
        </p:nvPicPr>
        <p:blipFill rotWithShape="1">
          <a:blip r:embed="rId8">
            <a:alphaModFix/>
          </a:blip>
          <a:srcRect/>
          <a:stretch/>
        </p:blipFill>
        <p:spPr>
          <a:xfrm>
            <a:off x="5959856" y="2395257"/>
            <a:ext cx="2315382" cy="2420044"/>
          </a:xfrm>
          <a:prstGeom prst="rect">
            <a:avLst/>
          </a:prstGeom>
          <a:noFill/>
          <a:ln>
            <a:noFill/>
          </a:ln>
        </p:spPr>
      </p:pic>
      <p:pic>
        <p:nvPicPr>
          <p:cNvPr id="163" name="Google Shape;163;p14"/>
          <p:cNvPicPr preferRelativeResize="0"/>
          <p:nvPr/>
        </p:nvPicPr>
        <p:blipFill rotWithShape="1">
          <a:blip r:embed="rId9">
            <a:alphaModFix/>
          </a:blip>
          <a:srcRect t="10273"/>
          <a:stretch/>
        </p:blipFill>
        <p:spPr>
          <a:xfrm>
            <a:off x="4997719" y="4735425"/>
            <a:ext cx="1996650" cy="2579775"/>
          </a:xfrm>
          <a:prstGeom prst="rect">
            <a:avLst/>
          </a:prstGeom>
          <a:noFill/>
          <a:ln>
            <a:noFill/>
          </a:ln>
        </p:spPr>
      </p:pic>
      <p:pic>
        <p:nvPicPr>
          <p:cNvPr id="164" name="Google Shape;164;p14"/>
          <p:cNvPicPr preferRelativeResize="0"/>
          <p:nvPr/>
        </p:nvPicPr>
        <p:blipFill rotWithShape="1">
          <a:blip r:embed="rId10">
            <a:alphaModFix/>
          </a:blip>
          <a:srcRect r="8382"/>
          <a:stretch/>
        </p:blipFill>
        <p:spPr>
          <a:xfrm>
            <a:off x="7164635" y="2"/>
            <a:ext cx="4236788" cy="2420044"/>
          </a:xfrm>
          <a:prstGeom prst="rect">
            <a:avLst/>
          </a:prstGeom>
          <a:noFill/>
          <a:ln>
            <a:noFill/>
          </a:ln>
        </p:spPr>
      </p:pic>
      <p:pic>
        <p:nvPicPr>
          <p:cNvPr id="165" name="Google Shape;165;p14"/>
          <p:cNvPicPr preferRelativeResize="0"/>
          <p:nvPr/>
        </p:nvPicPr>
        <p:blipFill rotWithShape="1">
          <a:blip r:embed="rId11">
            <a:alphaModFix/>
          </a:blip>
          <a:srcRect/>
          <a:stretch/>
        </p:blipFill>
        <p:spPr>
          <a:xfrm>
            <a:off x="8275239" y="2420044"/>
            <a:ext cx="3126187" cy="2315382"/>
          </a:xfrm>
          <a:prstGeom prst="rect">
            <a:avLst/>
          </a:prstGeom>
          <a:noFill/>
          <a:ln>
            <a:noFill/>
          </a:ln>
        </p:spPr>
      </p:pic>
      <p:pic>
        <p:nvPicPr>
          <p:cNvPr id="166" name="Google Shape;166;p14"/>
          <p:cNvPicPr preferRelativeResize="0"/>
          <p:nvPr/>
        </p:nvPicPr>
        <p:blipFill rotWithShape="1">
          <a:blip r:embed="rId12">
            <a:alphaModFix/>
          </a:blip>
          <a:srcRect/>
          <a:stretch/>
        </p:blipFill>
        <p:spPr>
          <a:xfrm>
            <a:off x="5199656" y="-33244"/>
            <a:ext cx="1920938" cy="24200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p:nvPr/>
        </p:nvSpPr>
        <p:spPr>
          <a:xfrm>
            <a:off x="1589536" y="410169"/>
            <a:ext cx="9546893" cy="930994"/>
          </a:xfrm>
          <a:prstGeom prst="rect">
            <a:avLst/>
          </a:prstGeom>
          <a:noFill/>
          <a:ln>
            <a:noFill/>
          </a:ln>
        </p:spPr>
        <p:txBody>
          <a:bodyPr spcFirstLastPara="1" wrap="square" lIns="68550" tIns="34275" rIns="68550" bIns="34275" anchor="t" anchorCtr="0">
            <a:spAutoFit/>
          </a:bodyPr>
          <a:lstStyle/>
          <a:p>
            <a:pPr lvl="0" algn="ctr"/>
            <a:r>
              <a:rPr lang="es-MX" sz="2800" b="1" dirty="0" smtClean="0"/>
              <a:t>Consejo </a:t>
            </a:r>
            <a:r>
              <a:rPr lang="es-MX" sz="2800" b="1" dirty="0"/>
              <a:t>Asesor de la Dirección de Género, Diversidades e Inclusión</a:t>
            </a:r>
            <a:endParaRPr sz="1100" b="1" i="0" u="none" strike="noStrike" cap="none" dirty="0">
              <a:solidFill>
                <a:srgbClr val="000000"/>
              </a:solidFill>
              <a:sym typeface="Arial"/>
            </a:endParaRPr>
          </a:p>
        </p:txBody>
      </p:sp>
      <p:sp>
        <p:nvSpPr>
          <p:cNvPr id="103" name="Google Shape;103;p4"/>
          <p:cNvSpPr txBox="1"/>
          <p:nvPr/>
        </p:nvSpPr>
        <p:spPr>
          <a:xfrm>
            <a:off x="819037" y="1738990"/>
            <a:ext cx="11411175" cy="4870534"/>
          </a:xfrm>
          <a:prstGeom prst="rect">
            <a:avLst/>
          </a:prstGeom>
          <a:noFill/>
          <a:ln>
            <a:noFill/>
          </a:ln>
        </p:spPr>
        <p:txBody>
          <a:bodyPr spcFirstLastPara="1" wrap="square" lIns="68550" tIns="34275" rIns="68550" bIns="34275" anchor="t" anchorCtr="0">
            <a:spAutoFit/>
          </a:bodyPr>
          <a:lstStyle/>
          <a:p>
            <a:pPr lvl="0" algn="just"/>
            <a:r>
              <a:rPr lang="es-MX" sz="2400" dirty="0"/>
              <a:t>Ó</a:t>
            </a:r>
            <a:r>
              <a:rPr lang="es-MX" sz="2400" dirty="0" smtClean="0"/>
              <a:t>rgano </a:t>
            </a:r>
            <a:r>
              <a:rPr lang="es-MX" sz="2400" dirty="0"/>
              <a:t>consultivo que, como su nombre lo indica, asesora y orienta a la Dirección en el proceso de la </a:t>
            </a:r>
            <a:r>
              <a:rPr lang="es-MX" sz="2400" dirty="0" err="1"/>
              <a:t>transversalización</a:t>
            </a:r>
            <a:r>
              <a:rPr lang="es-MX" sz="2400" dirty="0"/>
              <a:t> de la perspectiva de género y el enfoque inclusivo en la Universidad de Atacama. </a:t>
            </a:r>
            <a:endParaRPr lang="es-MX" sz="2400" dirty="0" smtClean="0"/>
          </a:p>
          <a:p>
            <a:pPr lvl="0" algn="just"/>
            <a:endParaRPr lang="es-MX" sz="2400" dirty="0"/>
          </a:p>
          <a:p>
            <a:pPr lvl="0" algn="just"/>
            <a:r>
              <a:rPr lang="es-MX" sz="2400" dirty="0" smtClean="0"/>
              <a:t>El </a:t>
            </a:r>
            <a:r>
              <a:rPr lang="es-MX" sz="2400" dirty="0"/>
              <a:t>Consejo Asesor está formado por personas expertas en temas de género, diversidades e inclusión, y que sean parte de alguno de los tres estamentos de la Universidad de Atacama. </a:t>
            </a:r>
            <a:endParaRPr lang="es-MX" sz="2400" dirty="0" smtClean="0"/>
          </a:p>
          <a:p>
            <a:pPr lvl="0" algn="just"/>
            <a:endParaRPr lang="es-MX" sz="2400" dirty="0" smtClean="0"/>
          </a:p>
          <a:p>
            <a:pPr lvl="0" algn="just"/>
            <a:r>
              <a:rPr lang="es-MX" sz="2400" dirty="0" smtClean="0"/>
              <a:t>Es </a:t>
            </a:r>
            <a:r>
              <a:rPr lang="es-MX" sz="2400" dirty="0"/>
              <a:t>un órgano consultivo, cuyo objetivo es proporcionar asesoramiento, orientación y recomendaciones, para el diseño, creación y seguimiento de políticas, programas y/o acciones afirmativas que promuevan la igualdad sustantiva de género, incorporación del enfoque inclusivo y el respeto a la diversidad en todas las áreas misionales de la Universidad. </a:t>
            </a:r>
            <a:endParaRPr sz="2400" b="0" i="0" u="none" strike="noStrike" cap="none" dirty="0">
              <a:solidFill>
                <a:srgbClr val="000000"/>
              </a:solidFill>
              <a:latin typeface="+mn-lt"/>
              <a:sym typeface="Arial"/>
            </a:endParaRPr>
          </a:p>
        </p:txBody>
      </p:sp>
      <p:sp>
        <p:nvSpPr>
          <p:cNvPr id="2" name="Rectángulo 1"/>
          <p:cNvSpPr/>
          <p:nvPr/>
        </p:nvSpPr>
        <p:spPr>
          <a:xfrm>
            <a:off x="6407445" y="3503712"/>
            <a:ext cx="234360" cy="307777"/>
          </a:xfrm>
          <a:prstGeom prst="rect">
            <a:avLst/>
          </a:prstGeom>
        </p:spPr>
        <p:txBody>
          <a:bodyPr wrap="none">
            <a:spAutoFit/>
          </a:bodyPr>
          <a:lstStyle/>
          <a:p>
            <a:r>
              <a:rPr lang="es-CL" dirty="0"/>
              <a:t> </a:t>
            </a:r>
          </a:p>
        </p:txBody>
      </p:sp>
      <p:sp>
        <p:nvSpPr>
          <p:cNvPr id="3" name="Rectángulo 2"/>
          <p:cNvSpPr/>
          <p:nvPr/>
        </p:nvSpPr>
        <p:spPr>
          <a:xfrm>
            <a:off x="6407445" y="3503712"/>
            <a:ext cx="234360" cy="307777"/>
          </a:xfrm>
          <a:prstGeom prst="rect">
            <a:avLst/>
          </a:prstGeom>
        </p:spPr>
        <p:txBody>
          <a:bodyPr wrap="none">
            <a:spAutoFit/>
          </a:bodyPr>
          <a:lstStyle/>
          <a:p>
            <a:r>
              <a:rPr lang="es-CL" dirty="0"/>
              <a:t> </a:t>
            </a:r>
          </a:p>
        </p:txBody>
      </p:sp>
      <p:sp>
        <p:nvSpPr>
          <p:cNvPr id="4" name="Rectángulo 3"/>
          <p:cNvSpPr/>
          <p:nvPr/>
        </p:nvSpPr>
        <p:spPr>
          <a:xfrm>
            <a:off x="6407445" y="3503712"/>
            <a:ext cx="234360" cy="307777"/>
          </a:xfrm>
          <a:prstGeom prst="rect">
            <a:avLst/>
          </a:prstGeom>
        </p:spPr>
        <p:txBody>
          <a:bodyPr wrap="none">
            <a:spAutoFit/>
          </a:bodyPr>
          <a:lstStyle/>
          <a:p>
            <a:r>
              <a:rPr lang="es-CL" dirty="0"/>
              <a:t>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656" y="6342498"/>
            <a:ext cx="2817594" cy="941792"/>
          </a:xfrm>
          <a:prstGeom prst="rect">
            <a:avLst/>
          </a:prstGeom>
        </p:spPr>
      </p:pic>
    </p:spTree>
    <p:extLst>
      <p:ext uri="{BB962C8B-B14F-4D97-AF65-F5344CB8AC3E}">
        <p14:creationId xmlns:p14="http://schemas.microsoft.com/office/powerpoint/2010/main" val="398386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p:nvPr/>
        </p:nvSpPr>
        <p:spPr>
          <a:xfrm>
            <a:off x="1589536" y="410169"/>
            <a:ext cx="8334109" cy="438551"/>
          </a:xfrm>
          <a:prstGeom prst="rect">
            <a:avLst/>
          </a:prstGeom>
          <a:noFill/>
          <a:ln>
            <a:noFill/>
          </a:ln>
        </p:spPr>
        <p:txBody>
          <a:bodyPr spcFirstLastPara="1" wrap="square" lIns="68550" tIns="34275" rIns="68550" bIns="34275" anchor="t" anchorCtr="0">
            <a:spAutoFit/>
          </a:bodyPr>
          <a:lstStyle/>
          <a:p>
            <a:pPr lvl="0" algn="ctr"/>
            <a:r>
              <a:rPr lang="es-CL" sz="2400" b="1" dirty="0"/>
              <a:t>FUNCIONES DEL CONSEJO ASESOR</a:t>
            </a:r>
            <a:endParaRPr sz="1050" b="1" i="0" u="none" strike="noStrike" cap="none" dirty="0">
              <a:solidFill>
                <a:srgbClr val="000000"/>
              </a:solidFill>
              <a:sym typeface="Arial"/>
            </a:endParaRPr>
          </a:p>
        </p:txBody>
      </p:sp>
      <p:sp>
        <p:nvSpPr>
          <p:cNvPr id="103" name="Google Shape;103;p4"/>
          <p:cNvSpPr txBox="1"/>
          <p:nvPr/>
        </p:nvSpPr>
        <p:spPr>
          <a:xfrm>
            <a:off x="519764" y="1347537"/>
            <a:ext cx="12002704" cy="3454762"/>
          </a:xfrm>
          <a:prstGeom prst="rect">
            <a:avLst/>
          </a:prstGeom>
          <a:noFill/>
          <a:ln>
            <a:noFill/>
          </a:ln>
        </p:spPr>
        <p:txBody>
          <a:bodyPr spcFirstLastPara="1" wrap="square" lIns="68550" tIns="34275" rIns="68550" bIns="34275" anchor="t" anchorCtr="0">
            <a:spAutoFit/>
          </a:bodyPr>
          <a:lstStyle/>
          <a:p>
            <a:pPr marL="457200" lvl="0" indent="-457200" algn="just">
              <a:buAutoNum type="arabicPeriod"/>
            </a:pPr>
            <a:r>
              <a:rPr lang="es-MX" sz="2200" dirty="0" smtClean="0"/>
              <a:t>Proporcionar </a:t>
            </a:r>
            <a:r>
              <a:rPr lang="es-MX" sz="2200" dirty="0"/>
              <a:t>orientación y asesoramiento estratégico a la Dirección sobre cuestiones relacionadas con la </a:t>
            </a:r>
            <a:r>
              <a:rPr lang="es-MX" sz="2200" dirty="0" err="1"/>
              <a:t>transversalización</a:t>
            </a:r>
            <a:r>
              <a:rPr lang="es-MX" sz="2200" dirty="0"/>
              <a:t> de la perspectiva de género y el enfoque inclusivo</a:t>
            </a:r>
            <a:r>
              <a:rPr lang="es-MX" sz="2200" dirty="0" smtClean="0"/>
              <a:t>.</a:t>
            </a:r>
          </a:p>
          <a:p>
            <a:pPr lvl="0" algn="just"/>
            <a:endParaRPr lang="es-MX" sz="2200" dirty="0" smtClean="0"/>
          </a:p>
          <a:p>
            <a:pPr lvl="0" algn="just"/>
            <a:r>
              <a:rPr lang="es-MX" sz="2200" dirty="0" smtClean="0"/>
              <a:t>2.  Contribuir </a:t>
            </a:r>
            <a:r>
              <a:rPr lang="es-MX" sz="2200" dirty="0"/>
              <a:t>a la creación, desarrollo, revisión y mejora de políticas, programas y acciones afirmativas de carácter institucional relacionadas con la </a:t>
            </a:r>
            <a:r>
              <a:rPr lang="es-MX" sz="2200" dirty="0" err="1"/>
              <a:t>transversalización</a:t>
            </a:r>
            <a:r>
              <a:rPr lang="es-MX" sz="2200" dirty="0"/>
              <a:t> de la perspectiva de género y el enfoque inclusivo. </a:t>
            </a:r>
            <a:endParaRPr lang="es-MX" sz="2200" dirty="0" smtClean="0"/>
          </a:p>
          <a:p>
            <a:pPr lvl="0" algn="just"/>
            <a:endParaRPr lang="es-MX" sz="2200" dirty="0"/>
          </a:p>
          <a:p>
            <a:pPr lvl="0" algn="just"/>
            <a:r>
              <a:rPr lang="es-MX" sz="2200" dirty="0" smtClean="0"/>
              <a:t>3.  Proponer </a:t>
            </a:r>
            <a:r>
              <a:rPr lang="es-MX" sz="2200" dirty="0"/>
              <a:t>y/o retroalimentar programas de sensibilización y capacitación para la comunidad universitaria sobre cuestiones relacionadas con la </a:t>
            </a:r>
            <a:r>
              <a:rPr lang="es-MX" sz="2200" dirty="0" err="1"/>
              <a:t>transversalización</a:t>
            </a:r>
            <a:r>
              <a:rPr lang="es-MX" sz="2200" dirty="0"/>
              <a:t> de la perspectiva de género y el enfoque inclusivo. </a:t>
            </a:r>
            <a:endParaRPr lang="es-MX" sz="2200" dirty="0" smtClean="0"/>
          </a:p>
        </p:txBody>
      </p:sp>
      <p:sp>
        <p:nvSpPr>
          <p:cNvPr id="2" name="Rectángulo 1"/>
          <p:cNvSpPr/>
          <p:nvPr/>
        </p:nvSpPr>
        <p:spPr>
          <a:xfrm>
            <a:off x="6407445" y="3503712"/>
            <a:ext cx="234360" cy="307777"/>
          </a:xfrm>
          <a:prstGeom prst="rect">
            <a:avLst/>
          </a:prstGeom>
        </p:spPr>
        <p:txBody>
          <a:bodyPr wrap="none">
            <a:spAutoFit/>
          </a:bodyPr>
          <a:lstStyle/>
          <a:p>
            <a:r>
              <a:rPr lang="es-CL" dirty="0"/>
              <a:t> </a:t>
            </a:r>
          </a:p>
        </p:txBody>
      </p:sp>
      <p:sp>
        <p:nvSpPr>
          <p:cNvPr id="3" name="Rectángulo 2"/>
          <p:cNvSpPr/>
          <p:nvPr/>
        </p:nvSpPr>
        <p:spPr>
          <a:xfrm>
            <a:off x="6407445" y="3503712"/>
            <a:ext cx="234360" cy="307777"/>
          </a:xfrm>
          <a:prstGeom prst="rect">
            <a:avLst/>
          </a:prstGeom>
        </p:spPr>
        <p:txBody>
          <a:bodyPr wrap="none">
            <a:spAutoFit/>
          </a:bodyPr>
          <a:lstStyle/>
          <a:p>
            <a:r>
              <a:rPr lang="es-CL" dirty="0"/>
              <a:t> </a:t>
            </a:r>
          </a:p>
        </p:txBody>
      </p:sp>
      <p:sp>
        <p:nvSpPr>
          <p:cNvPr id="4" name="Rectángulo 3"/>
          <p:cNvSpPr/>
          <p:nvPr/>
        </p:nvSpPr>
        <p:spPr>
          <a:xfrm>
            <a:off x="6407445" y="3503712"/>
            <a:ext cx="234360" cy="307777"/>
          </a:xfrm>
          <a:prstGeom prst="rect">
            <a:avLst/>
          </a:prstGeom>
        </p:spPr>
        <p:txBody>
          <a:bodyPr wrap="none">
            <a:spAutoFit/>
          </a:bodyPr>
          <a:lstStyle/>
          <a:p>
            <a:r>
              <a:rPr lang="es-CL" dirty="0"/>
              <a:t>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656" y="6342498"/>
            <a:ext cx="2817594" cy="941792"/>
          </a:xfrm>
          <a:prstGeom prst="rect">
            <a:avLst/>
          </a:prstGeom>
        </p:spPr>
      </p:pic>
    </p:spTree>
    <p:extLst>
      <p:ext uri="{BB962C8B-B14F-4D97-AF65-F5344CB8AC3E}">
        <p14:creationId xmlns:p14="http://schemas.microsoft.com/office/powerpoint/2010/main" val="220398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p:nvPr/>
        </p:nvSpPr>
        <p:spPr>
          <a:xfrm>
            <a:off x="1589536" y="410169"/>
            <a:ext cx="8334109" cy="438551"/>
          </a:xfrm>
          <a:prstGeom prst="rect">
            <a:avLst/>
          </a:prstGeom>
          <a:noFill/>
          <a:ln>
            <a:noFill/>
          </a:ln>
        </p:spPr>
        <p:txBody>
          <a:bodyPr spcFirstLastPara="1" wrap="square" lIns="68550" tIns="34275" rIns="68550" bIns="34275" anchor="t" anchorCtr="0">
            <a:spAutoFit/>
          </a:bodyPr>
          <a:lstStyle/>
          <a:p>
            <a:pPr lvl="0" algn="ctr"/>
            <a:r>
              <a:rPr lang="es-CL" sz="2400" b="1" dirty="0"/>
              <a:t>FUNCIONES DEL CONSEJO ASESOR</a:t>
            </a:r>
            <a:endParaRPr sz="1050" b="1" i="0" u="none" strike="noStrike" cap="none" dirty="0">
              <a:solidFill>
                <a:srgbClr val="000000"/>
              </a:solidFill>
              <a:sym typeface="Arial"/>
            </a:endParaRPr>
          </a:p>
        </p:txBody>
      </p:sp>
      <p:sp>
        <p:nvSpPr>
          <p:cNvPr id="103" name="Google Shape;103;p4"/>
          <p:cNvSpPr txBox="1"/>
          <p:nvPr/>
        </p:nvSpPr>
        <p:spPr>
          <a:xfrm>
            <a:off x="519764" y="1347537"/>
            <a:ext cx="12002704" cy="3547095"/>
          </a:xfrm>
          <a:prstGeom prst="rect">
            <a:avLst/>
          </a:prstGeom>
          <a:noFill/>
          <a:ln>
            <a:noFill/>
          </a:ln>
        </p:spPr>
        <p:txBody>
          <a:bodyPr spcFirstLastPara="1" wrap="square" lIns="68550" tIns="34275" rIns="68550" bIns="34275" anchor="t" anchorCtr="0">
            <a:spAutoFit/>
          </a:bodyPr>
          <a:lstStyle/>
          <a:p>
            <a:pPr lvl="0" algn="just"/>
            <a:r>
              <a:rPr lang="es-MX" sz="2200" dirty="0" smtClean="0"/>
              <a:t>4. Seguimiento </a:t>
            </a:r>
            <a:r>
              <a:rPr lang="es-MX" sz="2200" dirty="0"/>
              <a:t>y evaluación del cumplimiento de los objetivos institucionales relacionados con la </a:t>
            </a:r>
            <a:r>
              <a:rPr lang="es-MX" sz="2200" dirty="0" err="1"/>
              <a:t>transversalización</a:t>
            </a:r>
            <a:r>
              <a:rPr lang="es-MX" sz="2200" dirty="0"/>
              <a:t> de la perspectiva de género y el enfoque inclusivo. </a:t>
            </a:r>
            <a:endParaRPr lang="es-MX" sz="2200" dirty="0" smtClean="0"/>
          </a:p>
          <a:p>
            <a:pPr lvl="0" algn="just"/>
            <a:endParaRPr lang="es-MX" sz="2200" dirty="0"/>
          </a:p>
          <a:p>
            <a:pPr lvl="0" algn="just"/>
            <a:r>
              <a:rPr lang="es-MX" sz="2200" dirty="0" smtClean="0"/>
              <a:t>5. Proponer </a:t>
            </a:r>
            <a:r>
              <a:rPr lang="es-MX" sz="2200" dirty="0"/>
              <a:t>acciones y mecanismos que incentiven prácticas relacionadas con la </a:t>
            </a:r>
            <a:r>
              <a:rPr lang="es-MX" sz="2200" dirty="0" err="1"/>
              <a:t>transversalización</a:t>
            </a:r>
            <a:r>
              <a:rPr lang="es-MX" sz="2200" dirty="0"/>
              <a:t> de la perspectiva de género y el enfoque inclusivo en todas las áreas del quehacer </a:t>
            </a:r>
            <a:r>
              <a:rPr lang="es-MX" sz="2200" dirty="0" smtClean="0"/>
              <a:t>institucional.</a:t>
            </a:r>
          </a:p>
          <a:p>
            <a:pPr lvl="0" algn="just"/>
            <a:endParaRPr lang="es-MX" sz="2200" dirty="0" smtClean="0"/>
          </a:p>
          <a:p>
            <a:pPr lvl="0" algn="just"/>
            <a:r>
              <a:rPr lang="es-MX" sz="2200" dirty="0" smtClean="0"/>
              <a:t>6. </a:t>
            </a:r>
            <a:r>
              <a:rPr lang="es-MX" sz="2400" dirty="0" smtClean="0"/>
              <a:t>Y </a:t>
            </a:r>
            <a:r>
              <a:rPr lang="es-MX" sz="2400" dirty="0"/>
              <a:t>todas aquellas funciones que sean necesarias para la correcta ejecución de la </a:t>
            </a:r>
            <a:r>
              <a:rPr lang="es-MX" sz="2400" dirty="0" err="1"/>
              <a:t>transversalización</a:t>
            </a:r>
            <a:r>
              <a:rPr lang="es-MX" sz="2400" dirty="0"/>
              <a:t> de la perspectiva de género y el enfoque inclusivo en el quehacer institucional. </a:t>
            </a:r>
            <a:r>
              <a:rPr lang="es-MX" sz="2200" dirty="0" smtClean="0"/>
              <a:t> </a:t>
            </a:r>
            <a:endParaRPr sz="2200" b="0" i="0" u="none" strike="noStrike" cap="none" dirty="0">
              <a:solidFill>
                <a:srgbClr val="000000"/>
              </a:solidFill>
              <a:latin typeface="+mn-lt"/>
              <a:sym typeface="Arial"/>
            </a:endParaRPr>
          </a:p>
        </p:txBody>
      </p:sp>
      <p:sp>
        <p:nvSpPr>
          <p:cNvPr id="2" name="Rectángulo 1"/>
          <p:cNvSpPr/>
          <p:nvPr/>
        </p:nvSpPr>
        <p:spPr>
          <a:xfrm>
            <a:off x="6407445" y="3503712"/>
            <a:ext cx="234360" cy="307777"/>
          </a:xfrm>
          <a:prstGeom prst="rect">
            <a:avLst/>
          </a:prstGeom>
        </p:spPr>
        <p:txBody>
          <a:bodyPr wrap="none">
            <a:spAutoFit/>
          </a:bodyPr>
          <a:lstStyle/>
          <a:p>
            <a:r>
              <a:rPr lang="es-CL" dirty="0"/>
              <a:t> </a:t>
            </a:r>
          </a:p>
        </p:txBody>
      </p:sp>
      <p:sp>
        <p:nvSpPr>
          <p:cNvPr id="3" name="Rectángulo 2"/>
          <p:cNvSpPr/>
          <p:nvPr/>
        </p:nvSpPr>
        <p:spPr>
          <a:xfrm>
            <a:off x="6407445" y="3503712"/>
            <a:ext cx="234360" cy="307777"/>
          </a:xfrm>
          <a:prstGeom prst="rect">
            <a:avLst/>
          </a:prstGeom>
        </p:spPr>
        <p:txBody>
          <a:bodyPr wrap="none">
            <a:spAutoFit/>
          </a:bodyPr>
          <a:lstStyle/>
          <a:p>
            <a:r>
              <a:rPr lang="es-CL" dirty="0"/>
              <a:t> </a:t>
            </a:r>
          </a:p>
        </p:txBody>
      </p:sp>
      <p:sp>
        <p:nvSpPr>
          <p:cNvPr id="4" name="Rectángulo 3"/>
          <p:cNvSpPr/>
          <p:nvPr/>
        </p:nvSpPr>
        <p:spPr>
          <a:xfrm>
            <a:off x="6407445" y="3503712"/>
            <a:ext cx="234360" cy="307777"/>
          </a:xfrm>
          <a:prstGeom prst="rect">
            <a:avLst/>
          </a:prstGeom>
        </p:spPr>
        <p:txBody>
          <a:bodyPr wrap="none">
            <a:spAutoFit/>
          </a:bodyPr>
          <a:lstStyle/>
          <a:p>
            <a:r>
              <a:rPr lang="es-CL" dirty="0"/>
              <a:t>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656" y="6342498"/>
            <a:ext cx="2817594" cy="941792"/>
          </a:xfrm>
          <a:prstGeom prst="rect">
            <a:avLst/>
          </a:prstGeom>
        </p:spPr>
      </p:pic>
    </p:spTree>
    <p:extLst>
      <p:ext uri="{BB962C8B-B14F-4D97-AF65-F5344CB8AC3E}">
        <p14:creationId xmlns:p14="http://schemas.microsoft.com/office/powerpoint/2010/main" val="352296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p:nvPr/>
        </p:nvSpPr>
        <p:spPr>
          <a:xfrm>
            <a:off x="1589536" y="410169"/>
            <a:ext cx="8334109" cy="807883"/>
          </a:xfrm>
          <a:prstGeom prst="rect">
            <a:avLst/>
          </a:prstGeom>
          <a:noFill/>
          <a:ln>
            <a:noFill/>
          </a:ln>
        </p:spPr>
        <p:txBody>
          <a:bodyPr spcFirstLastPara="1" wrap="square" lIns="68550" tIns="34275" rIns="68550" bIns="34275" anchor="t" anchorCtr="0">
            <a:spAutoFit/>
          </a:bodyPr>
          <a:lstStyle/>
          <a:p>
            <a:pPr lvl="0" algn="ctr"/>
            <a:r>
              <a:rPr lang="es-MX" sz="2400" b="1" dirty="0"/>
              <a:t>RESPONSABILIDADES DE LAS PERSONAS CONSEJERAS</a:t>
            </a:r>
            <a:endParaRPr sz="1050" b="1" i="0" u="none" strike="noStrike" cap="none" dirty="0">
              <a:solidFill>
                <a:srgbClr val="000000"/>
              </a:solidFill>
              <a:sym typeface="Arial"/>
            </a:endParaRPr>
          </a:p>
        </p:txBody>
      </p:sp>
      <p:sp>
        <p:nvSpPr>
          <p:cNvPr id="103" name="Google Shape;103;p4"/>
          <p:cNvSpPr txBox="1"/>
          <p:nvPr/>
        </p:nvSpPr>
        <p:spPr>
          <a:xfrm>
            <a:off x="1111292" y="2210628"/>
            <a:ext cx="11411175" cy="2654543"/>
          </a:xfrm>
          <a:prstGeom prst="rect">
            <a:avLst/>
          </a:prstGeom>
          <a:noFill/>
          <a:ln>
            <a:noFill/>
          </a:ln>
        </p:spPr>
        <p:txBody>
          <a:bodyPr spcFirstLastPara="1" wrap="square" lIns="68550" tIns="34275" rIns="68550" bIns="34275" anchor="t" anchorCtr="0">
            <a:spAutoFit/>
          </a:bodyPr>
          <a:lstStyle/>
          <a:p>
            <a:pPr marL="457200" lvl="0" indent="-457200" algn="just">
              <a:buAutoNum type="arabicPeriod"/>
            </a:pPr>
            <a:r>
              <a:rPr lang="es-MX" sz="2400" dirty="0" smtClean="0"/>
              <a:t>Capacitarse </a:t>
            </a:r>
            <a:r>
              <a:rPr lang="es-MX" sz="2400" dirty="0"/>
              <a:t>sobre las temáticas relativas al enfoque inclusivo y la perspectiva de género de manera tal que sea un aporte para el Consejo y la institución. </a:t>
            </a:r>
            <a:endParaRPr lang="es-MX" sz="2400" dirty="0" smtClean="0"/>
          </a:p>
          <a:p>
            <a:pPr marL="457200" lvl="0" indent="-457200" algn="just">
              <a:buAutoNum type="arabicPeriod"/>
            </a:pPr>
            <a:r>
              <a:rPr lang="es-MX" sz="2400" dirty="0" smtClean="0"/>
              <a:t>Conocer </a:t>
            </a:r>
            <a:r>
              <a:rPr lang="es-MX" sz="2400" dirty="0"/>
              <a:t>detalladamente las normativas institucionales relacionadas con la perspectiva de género y el enfoque inclusivo. </a:t>
            </a:r>
            <a:endParaRPr lang="es-MX" sz="2400" dirty="0" smtClean="0"/>
          </a:p>
          <a:p>
            <a:pPr marL="457200" lvl="0" indent="-457200" algn="just">
              <a:buAutoNum type="arabicPeriod"/>
            </a:pPr>
            <a:r>
              <a:rPr lang="es-MX" sz="2400" dirty="0" smtClean="0"/>
              <a:t>Servir </a:t>
            </a:r>
            <a:r>
              <a:rPr lang="es-MX" sz="2400" dirty="0"/>
              <a:t>como medio de comunicación y apoyo desde sus respectivas unidades académicas o administrativas frente a la derivación de casos que correspondan a la Dirección de Género, Diversidades e Inclusión. </a:t>
            </a:r>
            <a:endParaRPr sz="2400" b="0" i="0" u="none" strike="noStrike" cap="none" dirty="0">
              <a:solidFill>
                <a:srgbClr val="000000"/>
              </a:solidFill>
              <a:latin typeface="+mn-lt"/>
              <a:sym typeface="Arial"/>
            </a:endParaRPr>
          </a:p>
        </p:txBody>
      </p:sp>
      <p:sp>
        <p:nvSpPr>
          <p:cNvPr id="2" name="Rectángulo 1"/>
          <p:cNvSpPr/>
          <p:nvPr/>
        </p:nvSpPr>
        <p:spPr>
          <a:xfrm>
            <a:off x="6407445" y="3503712"/>
            <a:ext cx="234360" cy="307777"/>
          </a:xfrm>
          <a:prstGeom prst="rect">
            <a:avLst/>
          </a:prstGeom>
        </p:spPr>
        <p:txBody>
          <a:bodyPr wrap="none">
            <a:spAutoFit/>
          </a:bodyPr>
          <a:lstStyle/>
          <a:p>
            <a:r>
              <a:rPr lang="es-CL" dirty="0"/>
              <a:t> </a:t>
            </a:r>
          </a:p>
        </p:txBody>
      </p:sp>
      <p:sp>
        <p:nvSpPr>
          <p:cNvPr id="3" name="Rectángulo 2"/>
          <p:cNvSpPr/>
          <p:nvPr/>
        </p:nvSpPr>
        <p:spPr>
          <a:xfrm>
            <a:off x="6407445" y="3503712"/>
            <a:ext cx="234360" cy="307777"/>
          </a:xfrm>
          <a:prstGeom prst="rect">
            <a:avLst/>
          </a:prstGeom>
        </p:spPr>
        <p:txBody>
          <a:bodyPr wrap="none">
            <a:spAutoFit/>
          </a:bodyPr>
          <a:lstStyle/>
          <a:p>
            <a:r>
              <a:rPr lang="es-CL" dirty="0"/>
              <a:t> </a:t>
            </a:r>
          </a:p>
        </p:txBody>
      </p:sp>
      <p:sp>
        <p:nvSpPr>
          <p:cNvPr id="4" name="Rectángulo 3"/>
          <p:cNvSpPr/>
          <p:nvPr/>
        </p:nvSpPr>
        <p:spPr>
          <a:xfrm>
            <a:off x="6407445" y="3503712"/>
            <a:ext cx="234360" cy="307777"/>
          </a:xfrm>
          <a:prstGeom prst="rect">
            <a:avLst/>
          </a:prstGeom>
        </p:spPr>
        <p:txBody>
          <a:bodyPr wrap="none">
            <a:spAutoFit/>
          </a:bodyPr>
          <a:lstStyle/>
          <a:p>
            <a:r>
              <a:rPr lang="es-CL" dirty="0"/>
              <a:t>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656" y="6342498"/>
            <a:ext cx="2817594" cy="941792"/>
          </a:xfrm>
          <a:prstGeom prst="rect">
            <a:avLst/>
          </a:prstGeom>
        </p:spPr>
      </p:pic>
    </p:spTree>
    <p:extLst>
      <p:ext uri="{BB962C8B-B14F-4D97-AF65-F5344CB8AC3E}">
        <p14:creationId xmlns:p14="http://schemas.microsoft.com/office/powerpoint/2010/main" val="41235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p:nvPr/>
        </p:nvSpPr>
        <p:spPr>
          <a:xfrm>
            <a:off x="1589536" y="410169"/>
            <a:ext cx="8334109" cy="438551"/>
          </a:xfrm>
          <a:prstGeom prst="rect">
            <a:avLst/>
          </a:prstGeom>
          <a:noFill/>
          <a:ln>
            <a:noFill/>
          </a:ln>
        </p:spPr>
        <p:txBody>
          <a:bodyPr spcFirstLastPara="1" wrap="square" lIns="68550" tIns="34275" rIns="68550" bIns="34275" anchor="t" anchorCtr="0">
            <a:spAutoFit/>
          </a:bodyPr>
          <a:lstStyle/>
          <a:p>
            <a:pPr lvl="0" algn="ctr"/>
            <a:r>
              <a:rPr lang="es-CL" sz="2400" b="1" dirty="0"/>
              <a:t>ORGANIZACIÓN DEL CONSEJO ASESOR</a:t>
            </a:r>
            <a:endParaRPr sz="1050" b="1" i="0" u="none" strike="noStrike" cap="none" dirty="0">
              <a:solidFill>
                <a:srgbClr val="000000"/>
              </a:solidFill>
              <a:sym typeface="Arial"/>
            </a:endParaRPr>
          </a:p>
        </p:txBody>
      </p:sp>
      <p:sp>
        <p:nvSpPr>
          <p:cNvPr id="103" name="Google Shape;103;p4"/>
          <p:cNvSpPr txBox="1"/>
          <p:nvPr/>
        </p:nvSpPr>
        <p:spPr>
          <a:xfrm>
            <a:off x="1111292" y="2210628"/>
            <a:ext cx="11411175" cy="3393206"/>
          </a:xfrm>
          <a:prstGeom prst="rect">
            <a:avLst/>
          </a:prstGeom>
          <a:noFill/>
          <a:ln>
            <a:noFill/>
          </a:ln>
        </p:spPr>
        <p:txBody>
          <a:bodyPr spcFirstLastPara="1" wrap="square" lIns="68550" tIns="34275" rIns="68550" bIns="34275" anchor="t" anchorCtr="0">
            <a:spAutoFit/>
          </a:bodyPr>
          <a:lstStyle/>
          <a:p>
            <a:pPr lvl="0" algn="just"/>
            <a:r>
              <a:rPr lang="es-MX" sz="2400" dirty="0"/>
              <a:t>El Consejo Asesor estará conformado de manera </a:t>
            </a:r>
            <a:r>
              <a:rPr lang="es-MX" sz="2400" dirty="0" err="1"/>
              <a:t>triestamental</a:t>
            </a:r>
            <a:r>
              <a:rPr lang="es-MX" sz="2400" dirty="0"/>
              <a:t>: </a:t>
            </a:r>
            <a:endParaRPr lang="es-MX" sz="2400" dirty="0" smtClean="0"/>
          </a:p>
          <a:p>
            <a:pPr marL="342900" lvl="0" indent="-342900" algn="just">
              <a:buFontTx/>
              <a:buChar char="-"/>
            </a:pPr>
            <a:r>
              <a:rPr lang="es-MX" sz="2400" dirty="0" smtClean="0"/>
              <a:t>Tres </a:t>
            </a:r>
            <a:r>
              <a:rPr lang="es-MX" sz="2400" dirty="0"/>
              <a:t>representantes del estamento académico. </a:t>
            </a:r>
            <a:endParaRPr lang="es-MX" sz="2400" dirty="0" smtClean="0"/>
          </a:p>
          <a:p>
            <a:pPr marL="342900" lvl="0" indent="-342900" algn="just">
              <a:buFontTx/>
              <a:buChar char="-"/>
            </a:pPr>
            <a:r>
              <a:rPr lang="es-MX" sz="2400" dirty="0" smtClean="0"/>
              <a:t>Tres </a:t>
            </a:r>
            <a:r>
              <a:rPr lang="es-MX" sz="2400" dirty="0"/>
              <a:t>representantes del estamento </a:t>
            </a:r>
            <a:r>
              <a:rPr lang="es-MX" sz="2400" dirty="0" smtClean="0"/>
              <a:t>funcionario.</a:t>
            </a:r>
          </a:p>
          <a:p>
            <a:pPr marL="342900" lvl="0" indent="-342900" algn="just">
              <a:buFontTx/>
              <a:buChar char="-"/>
            </a:pPr>
            <a:r>
              <a:rPr lang="es-MX" sz="2400" dirty="0" smtClean="0"/>
              <a:t>Tres </a:t>
            </a:r>
            <a:r>
              <a:rPr lang="es-MX" sz="2400" dirty="0"/>
              <a:t>representantes del estamento estudiantil</a:t>
            </a:r>
            <a:r>
              <a:rPr lang="es-MX" sz="2400" dirty="0" smtClean="0"/>
              <a:t>.</a:t>
            </a:r>
          </a:p>
          <a:p>
            <a:pPr lvl="0" algn="just"/>
            <a:endParaRPr lang="es-MX" sz="2400" dirty="0" smtClean="0"/>
          </a:p>
          <a:p>
            <a:pPr lvl="0" algn="just"/>
            <a:r>
              <a:rPr lang="es-MX" sz="2400" dirty="0" smtClean="0"/>
              <a:t>Por </a:t>
            </a:r>
            <a:r>
              <a:rPr lang="es-MX" sz="2400" dirty="0"/>
              <a:t>otro lado, participan por derecho propio en el Consejo Asesor: </a:t>
            </a:r>
            <a:endParaRPr lang="es-MX" sz="2400" dirty="0" smtClean="0"/>
          </a:p>
          <a:p>
            <a:pPr marL="342900" lvl="0" indent="-342900" algn="just">
              <a:buFontTx/>
              <a:buChar char="-"/>
            </a:pPr>
            <a:r>
              <a:rPr lang="es-MX" sz="2400" dirty="0" smtClean="0"/>
              <a:t>Director/a </a:t>
            </a:r>
            <a:r>
              <a:rPr lang="es-MX" sz="2400" dirty="0"/>
              <a:t>de la Dirección de Género, Diversidades e Inclusión. </a:t>
            </a:r>
            <a:endParaRPr lang="es-MX" sz="2400" dirty="0" smtClean="0"/>
          </a:p>
          <a:p>
            <a:pPr marL="342900" lvl="0" indent="-342900" algn="just">
              <a:buFontTx/>
              <a:buChar char="-"/>
            </a:pPr>
            <a:r>
              <a:rPr lang="es-MX" sz="2400" dirty="0" smtClean="0"/>
              <a:t>Jefe/a </a:t>
            </a:r>
            <a:r>
              <a:rPr lang="es-MX" sz="2400" dirty="0"/>
              <a:t>del Departamento de Inclusión y Equidad Educativa. </a:t>
            </a:r>
            <a:endParaRPr lang="es-MX" sz="2400" dirty="0" smtClean="0"/>
          </a:p>
          <a:p>
            <a:pPr marL="342900" lvl="0" indent="-342900" algn="just">
              <a:buFontTx/>
              <a:buChar char="-"/>
            </a:pPr>
            <a:r>
              <a:rPr lang="es-MX" sz="2400" dirty="0" smtClean="0"/>
              <a:t>Jefe/a </a:t>
            </a:r>
            <a:r>
              <a:rPr lang="es-MX" sz="2400" dirty="0"/>
              <a:t>del Departamento de Género.</a:t>
            </a:r>
            <a:endParaRPr sz="2400" b="0" i="0" u="none" strike="noStrike" cap="none" dirty="0">
              <a:solidFill>
                <a:srgbClr val="000000"/>
              </a:solidFill>
              <a:latin typeface="+mn-lt"/>
              <a:sym typeface="Arial"/>
            </a:endParaRPr>
          </a:p>
        </p:txBody>
      </p:sp>
      <p:sp>
        <p:nvSpPr>
          <p:cNvPr id="2" name="Rectángulo 1"/>
          <p:cNvSpPr/>
          <p:nvPr/>
        </p:nvSpPr>
        <p:spPr>
          <a:xfrm>
            <a:off x="6407445" y="3503712"/>
            <a:ext cx="234360" cy="307777"/>
          </a:xfrm>
          <a:prstGeom prst="rect">
            <a:avLst/>
          </a:prstGeom>
        </p:spPr>
        <p:txBody>
          <a:bodyPr wrap="none">
            <a:spAutoFit/>
          </a:bodyPr>
          <a:lstStyle/>
          <a:p>
            <a:r>
              <a:rPr lang="es-CL" dirty="0"/>
              <a:t> </a:t>
            </a:r>
          </a:p>
        </p:txBody>
      </p:sp>
      <p:sp>
        <p:nvSpPr>
          <p:cNvPr id="3" name="Rectángulo 2"/>
          <p:cNvSpPr/>
          <p:nvPr/>
        </p:nvSpPr>
        <p:spPr>
          <a:xfrm>
            <a:off x="6407445" y="3503712"/>
            <a:ext cx="234360" cy="307777"/>
          </a:xfrm>
          <a:prstGeom prst="rect">
            <a:avLst/>
          </a:prstGeom>
        </p:spPr>
        <p:txBody>
          <a:bodyPr wrap="none">
            <a:spAutoFit/>
          </a:bodyPr>
          <a:lstStyle/>
          <a:p>
            <a:r>
              <a:rPr lang="es-CL" dirty="0"/>
              <a:t> </a:t>
            </a:r>
          </a:p>
        </p:txBody>
      </p:sp>
      <p:sp>
        <p:nvSpPr>
          <p:cNvPr id="4" name="Rectángulo 3"/>
          <p:cNvSpPr/>
          <p:nvPr/>
        </p:nvSpPr>
        <p:spPr>
          <a:xfrm>
            <a:off x="6407445" y="3503712"/>
            <a:ext cx="234360" cy="307777"/>
          </a:xfrm>
          <a:prstGeom prst="rect">
            <a:avLst/>
          </a:prstGeom>
        </p:spPr>
        <p:txBody>
          <a:bodyPr wrap="none">
            <a:spAutoFit/>
          </a:bodyPr>
          <a:lstStyle/>
          <a:p>
            <a:r>
              <a:rPr lang="es-CL" dirty="0"/>
              <a:t>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656" y="6342498"/>
            <a:ext cx="2817594" cy="941792"/>
          </a:xfrm>
          <a:prstGeom prst="rect">
            <a:avLst/>
          </a:prstGeom>
        </p:spPr>
      </p:pic>
    </p:spTree>
    <p:extLst>
      <p:ext uri="{BB962C8B-B14F-4D97-AF65-F5344CB8AC3E}">
        <p14:creationId xmlns:p14="http://schemas.microsoft.com/office/powerpoint/2010/main" val="3967270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p:nvPr/>
        </p:nvSpPr>
        <p:spPr>
          <a:xfrm>
            <a:off x="1589536" y="410169"/>
            <a:ext cx="8334109" cy="438551"/>
          </a:xfrm>
          <a:prstGeom prst="rect">
            <a:avLst/>
          </a:prstGeom>
          <a:noFill/>
          <a:ln>
            <a:noFill/>
          </a:ln>
        </p:spPr>
        <p:txBody>
          <a:bodyPr spcFirstLastPara="1" wrap="square" lIns="68550" tIns="34275" rIns="68550" bIns="34275" anchor="t" anchorCtr="0">
            <a:spAutoFit/>
          </a:bodyPr>
          <a:lstStyle/>
          <a:p>
            <a:pPr lvl="0" algn="ctr"/>
            <a:r>
              <a:rPr lang="es-CL" sz="2400" b="1" dirty="0"/>
              <a:t>ORGANIZACIÓN DEL CONSEJO ASESOR</a:t>
            </a:r>
            <a:endParaRPr sz="1050" b="1" i="0" u="none" strike="noStrike" cap="none" dirty="0">
              <a:solidFill>
                <a:srgbClr val="000000"/>
              </a:solidFill>
              <a:sym typeface="Arial"/>
            </a:endParaRPr>
          </a:p>
        </p:txBody>
      </p:sp>
      <p:sp>
        <p:nvSpPr>
          <p:cNvPr id="103" name="Google Shape;103;p4"/>
          <p:cNvSpPr txBox="1"/>
          <p:nvPr/>
        </p:nvSpPr>
        <p:spPr>
          <a:xfrm>
            <a:off x="1111292" y="2210628"/>
            <a:ext cx="11411175" cy="3393206"/>
          </a:xfrm>
          <a:prstGeom prst="rect">
            <a:avLst/>
          </a:prstGeom>
          <a:noFill/>
          <a:ln>
            <a:noFill/>
          </a:ln>
        </p:spPr>
        <p:txBody>
          <a:bodyPr spcFirstLastPara="1" wrap="square" lIns="68550" tIns="34275" rIns="68550" bIns="34275" anchor="t" anchorCtr="0">
            <a:spAutoFit/>
          </a:bodyPr>
          <a:lstStyle/>
          <a:p>
            <a:pPr lvl="0" algn="just"/>
            <a:r>
              <a:rPr lang="es-MX" sz="2400" dirty="0"/>
              <a:t>El Consejo Asesor estará conformado de manera </a:t>
            </a:r>
            <a:r>
              <a:rPr lang="es-MX" sz="2400" dirty="0" err="1"/>
              <a:t>triestamental</a:t>
            </a:r>
            <a:r>
              <a:rPr lang="es-MX" sz="2400" dirty="0"/>
              <a:t>: </a:t>
            </a:r>
            <a:endParaRPr lang="es-MX" sz="2400" dirty="0" smtClean="0"/>
          </a:p>
          <a:p>
            <a:pPr marL="342900" lvl="0" indent="-342900" algn="just">
              <a:buFontTx/>
              <a:buChar char="-"/>
            </a:pPr>
            <a:r>
              <a:rPr lang="es-MX" sz="2400" dirty="0" smtClean="0"/>
              <a:t>Tres </a:t>
            </a:r>
            <a:r>
              <a:rPr lang="es-MX" sz="2400" dirty="0"/>
              <a:t>representantes del estamento académico. </a:t>
            </a:r>
            <a:endParaRPr lang="es-MX" sz="2400" dirty="0" smtClean="0"/>
          </a:p>
          <a:p>
            <a:pPr marL="342900" lvl="0" indent="-342900" algn="just">
              <a:buFontTx/>
              <a:buChar char="-"/>
            </a:pPr>
            <a:r>
              <a:rPr lang="es-MX" sz="2400" dirty="0" smtClean="0"/>
              <a:t>Tres </a:t>
            </a:r>
            <a:r>
              <a:rPr lang="es-MX" sz="2400" dirty="0"/>
              <a:t>representantes del estamento </a:t>
            </a:r>
            <a:r>
              <a:rPr lang="es-MX" sz="2400" dirty="0" smtClean="0"/>
              <a:t>funcionario.</a:t>
            </a:r>
          </a:p>
          <a:p>
            <a:pPr marL="342900" lvl="0" indent="-342900" algn="just">
              <a:buFontTx/>
              <a:buChar char="-"/>
            </a:pPr>
            <a:r>
              <a:rPr lang="es-MX" sz="2400" dirty="0" smtClean="0"/>
              <a:t>Tres </a:t>
            </a:r>
            <a:r>
              <a:rPr lang="es-MX" sz="2400" dirty="0"/>
              <a:t>representantes del estamento estudiantil</a:t>
            </a:r>
            <a:r>
              <a:rPr lang="es-MX" sz="2400" dirty="0" smtClean="0"/>
              <a:t>.</a:t>
            </a:r>
          </a:p>
          <a:p>
            <a:pPr lvl="0" algn="just"/>
            <a:endParaRPr lang="es-MX" sz="2400" dirty="0" smtClean="0"/>
          </a:p>
          <a:p>
            <a:pPr lvl="0" algn="just"/>
            <a:r>
              <a:rPr lang="es-MX" sz="2400" dirty="0" smtClean="0"/>
              <a:t>Por </a:t>
            </a:r>
            <a:r>
              <a:rPr lang="es-MX" sz="2400" dirty="0"/>
              <a:t>otro lado, participan por derecho propio en el Consejo Asesor: </a:t>
            </a:r>
            <a:endParaRPr lang="es-MX" sz="2400" dirty="0" smtClean="0"/>
          </a:p>
          <a:p>
            <a:pPr marL="342900" lvl="0" indent="-342900" algn="just">
              <a:buFontTx/>
              <a:buChar char="-"/>
            </a:pPr>
            <a:r>
              <a:rPr lang="es-MX" sz="2400" dirty="0" smtClean="0"/>
              <a:t>Director/a </a:t>
            </a:r>
            <a:r>
              <a:rPr lang="es-MX" sz="2400" dirty="0"/>
              <a:t>de la Dirección de Género, Diversidades e Inclusión. </a:t>
            </a:r>
            <a:endParaRPr lang="es-MX" sz="2400" dirty="0" smtClean="0"/>
          </a:p>
          <a:p>
            <a:pPr marL="342900" lvl="0" indent="-342900" algn="just">
              <a:buFontTx/>
              <a:buChar char="-"/>
            </a:pPr>
            <a:r>
              <a:rPr lang="es-MX" sz="2400" dirty="0" smtClean="0"/>
              <a:t>Jefe/a </a:t>
            </a:r>
            <a:r>
              <a:rPr lang="es-MX" sz="2400" dirty="0"/>
              <a:t>del Departamento de Inclusión y Equidad Educativa. </a:t>
            </a:r>
            <a:endParaRPr lang="es-MX" sz="2400" dirty="0" smtClean="0"/>
          </a:p>
          <a:p>
            <a:pPr marL="342900" lvl="0" indent="-342900" algn="just">
              <a:buFontTx/>
              <a:buChar char="-"/>
            </a:pPr>
            <a:r>
              <a:rPr lang="es-MX" sz="2400" dirty="0" smtClean="0"/>
              <a:t>Jefe/a </a:t>
            </a:r>
            <a:r>
              <a:rPr lang="es-MX" sz="2400" dirty="0"/>
              <a:t>del Departamento de Género.</a:t>
            </a:r>
            <a:endParaRPr sz="2400" b="0" i="0" u="none" strike="noStrike" cap="none" dirty="0">
              <a:solidFill>
                <a:srgbClr val="000000"/>
              </a:solidFill>
              <a:latin typeface="+mn-lt"/>
              <a:sym typeface="Arial"/>
            </a:endParaRPr>
          </a:p>
        </p:txBody>
      </p:sp>
      <p:sp>
        <p:nvSpPr>
          <p:cNvPr id="2" name="Rectángulo 1"/>
          <p:cNvSpPr/>
          <p:nvPr/>
        </p:nvSpPr>
        <p:spPr>
          <a:xfrm>
            <a:off x="6407445" y="3503712"/>
            <a:ext cx="234360" cy="307777"/>
          </a:xfrm>
          <a:prstGeom prst="rect">
            <a:avLst/>
          </a:prstGeom>
        </p:spPr>
        <p:txBody>
          <a:bodyPr wrap="none">
            <a:spAutoFit/>
          </a:bodyPr>
          <a:lstStyle/>
          <a:p>
            <a:r>
              <a:rPr lang="es-CL" dirty="0"/>
              <a:t> </a:t>
            </a:r>
          </a:p>
        </p:txBody>
      </p:sp>
      <p:sp>
        <p:nvSpPr>
          <p:cNvPr id="3" name="Rectángulo 2"/>
          <p:cNvSpPr/>
          <p:nvPr/>
        </p:nvSpPr>
        <p:spPr>
          <a:xfrm>
            <a:off x="6407445" y="3503712"/>
            <a:ext cx="234360" cy="307777"/>
          </a:xfrm>
          <a:prstGeom prst="rect">
            <a:avLst/>
          </a:prstGeom>
        </p:spPr>
        <p:txBody>
          <a:bodyPr wrap="none">
            <a:spAutoFit/>
          </a:bodyPr>
          <a:lstStyle/>
          <a:p>
            <a:r>
              <a:rPr lang="es-CL" dirty="0"/>
              <a:t> </a:t>
            </a:r>
          </a:p>
        </p:txBody>
      </p:sp>
      <p:sp>
        <p:nvSpPr>
          <p:cNvPr id="4" name="Rectángulo 3"/>
          <p:cNvSpPr/>
          <p:nvPr/>
        </p:nvSpPr>
        <p:spPr>
          <a:xfrm>
            <a:off x="6407445" y="3503712"/>
            <a:ext cx="234360" cy="307777"/>
          </a:xfrm>
          <a:prstGeom prst="rect">
            <a:avLst/>
          </a:prstGeom>
        </p:spPr>
        <p:txBody>
          <a:bodyPr wrap="none">
            <a:spAutoFit/>
          </a:bodyPr>
          <a:lstStyle/>
          <a:p>
            <a:r>
              <a:rPr lang="es-CL" dirty="0"/>
              <a:t>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656" y="6342498"/>
            <a:ext cx="2817594" cy="941792"/>
          </a:xfrm>
          <a:prstGeom prst="rect">
            <a:avLst/>
          </a:prstGeom>
        </p:spPr>
      </p:pic>
    </p:spTree>
    <p:extLst>
      <p:ext uri="{BB962C8B-B14F-4D97-AF65-F5344CB8AC3E}">
        <p14:creationId xmlns:p14="http://schemas.microsoft.com/office/powerpoint/2010/main" val="9608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p:nvPr/>
        </p:nvSpPr>
        <p:spPr>
          <a:xfrm>
            <a:off x="1589536" y="410169"/>
            <a:ext cx="8334109" cy="438551"/>
          </a:xfrm>
          <a:prstGeom prst="rect">
            <a:avLst/>
          </a:prstGeom>
          <a:noFill/>
          <a:ln>
            <a:noFill/>
          </a:ln>
        </p:spPr>
        <p:txBody>
          <a:bodyPr spcFirstLastPara="1" wrap="square" lIns="68550" tIns="34275" rIns="68550" bIns="34275" anchor="t" anchorCtr="0">
            <a:spAutoFit/>
          </a:bodyPr>
          <a:lstStyle/>
          <a:p>
            <a:pPr lvl="0" algn="ctr"/>
            <a:r>
              <a:rPr lang="es-MX" sz="2400" dirty="0"/>
              <a:t>FUNCIONAMIENTO DEL CONSEJO</a:t>
            </a:r>
            <a:endParaRPr sz="1050" b="1" i="0" u="none" strike="noStrike" cap="none" dirty="0">
              <a:solidFill>
                <a:srgbClr val="000000"/>
              </a:solidFill>
              <a:sym typeface="Arial"/>
            </a:endParaRPr>
          </a:p>
        </p:txBody>
      </p:sp>
      <p:sp>
        <p:nvSpPr>
          <p:cNvPr id="103" name="Google Shape;103;p4"/>
          <p:cNvSpPr txBox="1"/>
          <p:nvPr/>
        </p:nvSpPr>
        <p:spPr>
          <a:xfrm>
            <a:off x="1111292" y="2210628"/>
            <a:ext cx="11411175" cy="4131870"/>
          </a:xfrm>
          <a:prstGeom prst="rect">
            <a:avLst/>
          </a:prstGeom>
          <a:noFill/>
          <a:ln>
            <a:noFill/>
          </a:ln>
        </p:spPr>
        <p:txBody>
          <a:bodyPr spcFirstLastPara="1" wrap="square" lIns="68550" tIns="34275" rIns="68550" bIns="34275" anchor="t" anchorCtr="0">
            <a:spAutoFit/>
          </a:bodyPr>
          <a:lstStyle/>
          <a:p>
            <a:pPr lvl="0" algn="just"/>
            <a:r>
              <a:rPr lang="es-MX" sz="2400" dirty="0" smtClean="0"/>
              <a:t>- Cada </a:t>
            </a:r>
            <a:r>
              <a:rPr lang="es-MX" sz="2400" dirty="0"/>
              <a:t>sesión deberá contar con un quórum mínimo, es decir una mayoría exigida para sesionar, la que corresponderá a un mínimo de 6 integrantes, con a lo menos 1 representante por cada estamento. </a:t>
            </a:r>
            <a:endParaRPr lang="es-MX" sz="2400" dirty="0" smtClean="0"/>
          </a:p>
          <a:p>
            <a:pPr lvl="0" algn="just"/>
            <a:r>
              <a:rPr lang="es-MX" sz="2400" dirty="0" smtClean="0"/>
              <a:t>- Los </a:t>
            </a:r>
            <a:r>
              <a:rPr lang="es-MX" sz="2400" dirty="0"/>
              <a:t>acuerdos deberán ser adoptados por la mayoría de los integrantes presentes en la sesión. </a:t>
            </a:r>
            <a:endParaRPr lang="es-MX" sz="2400" dirty="0" smtClean="0"/>
          </a:p>
          <a:p>
            <a:pPr lvl="0" algn="just"/>
            <a:r>
              <a:rPr lang="es-MX" sz="2400" dirty="0" smtClean="0"/>
              <a:t>- Para </a:t>
            </a:r>
            <a:r>
              <a:rPr lang="es-MX" sz="2400" dirty="0"/>
              <a:t>el cumplimiento de sus funciones, el Consejo podrá invitar a sus sesiones a cualquier persona, organización o institución que, atendida su experiencia o conocimientos, estime pertinente. </a:t>
            </a:r>
            <a:endParaRPr lang="es-MX" sz="2400" dirty="0" smtClean="0"/>
          </a:p>
          <a:p>
            <a:pPr lvl="0" algn="just"/>
            <a:r>
              <a:rPr lang="es-MX" sz="2400" dirty="0" smtClean="0"/>
              <a:t>- La </a:t>
            </a:r>
            <a:r>
              <a:rPr lang="es-MX" sz="2400" dirty="0"/>
              <a:t>Dirección Género, Diversidades e Inclusión, convocará a lo menos una vez por semestre al Consejo, el que podrá sesionar de forma presencial en el lugar que se determine para dichos efectos, o virtualmente.</a:t>
            </a:r>
            <a:endParaRPr sz="2400" b="0" i="0" u="none" strike="noStrike" cap="none" dirty="0">
              <a:solidFill>
                <a:srgbClr val="000000"/>
              </a:solidFill>
              <a:latin typeface="+mn-lt"/>
              <a:sym typeface="Arial"/>
            </a:endParaRPr>
          </a:p>
        </p:txBody>
      </p:sp>
      <p:sp>
        <p:nvSpPr>
          <p:cNvPr id="2" name="Rectángulo 1"/>
          <p:cNvSpPr/>
          <p:nvPr/>
        </p:nvSpPr>
        <p:spPr>
          <a:xfrm>
            <a:off x="6407445" y="3503712"/>
            <a:ext cx="234360" cy="307777"/>
          </a:xfrm>
          <a:prstGeom prst="rect">
            <a:avLst/>
          </a:prstGeom>
        </p:spPr>
        <p:txBody>
          <a:bodyPr wrap="none">
            <a:spAutoFit/>
          </a:bodyPr>
          <a:lstStyle/>
          <a:p>
            <a:r>
              <a:rPr lang="es-CL" dirty="0"/>
              <a:t> </a:t>
            </a:r>
          </a:p>
        </p:txBody>
      </p:sp>
      <p:sp>
        <p:nvSpPr>
          <p:cNvPr id="3" name="Rectángulo 2"/>
          <p:cNvSpPr/>
          <p:nvPr/>
        </p:nvSpPr>
        <p:spPr>
          <a:xfrm>
            <a:off x="6407445" y="3503712"/>
            <a:ext cx="234360" cy="307777"/>
          </a:xfrm>
          <a:prstGeom prst="rect">
            <a:avLst/>
          </a:prstGeom>
        </p:spPr>
        <p:txBody>
          <a:bodyPr wrap="none">
            <a:spAutoFit/>
          </a:bodyPr>
          <a:lstStyle/>
          <a:p>
            <a:r>
              <a:rPr lang="es-CL" dirty="0"/>
              <a:t> </a:t>
            </a:r>
          </a:p>
        </p:txBody>
      </p:sp>
      <p:sp>
        <p:nvSpPr>
          <p:cNvPr id="4" name="Rectángulo 3"/>
          <p:cNvSpPr/>
          <p:nvPr/>
        </p:nvSpPr>
        <p:spPr>
          <a:xfrm>
            <a:off x="6407445" y="3503712"/>
            <a:ext cx="234360" cy="307777"/>
          </a:xfrm>
          <a:prstGeom prst="rect">
            <a:avLst/>
          </a:prstGeom>
        </p:spPr>
        <p:txBody>
          <a:bodyPr wrap="none">
            <a:spAutoFit/>
          </a:bodyPr>
          <a:lstStyle/>
          <a:p>
            <a:r>
              <a:rPr lang="es-CL" dirty="0"/>
              <a:t>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656" y="6342498"/>
            <a:ext cx="2817594" cy="941792"/>
          </a:xfrm>
          <a:prstGeom prst="rect">
            <a:avLst/>
          </a:prstGeom>
        </p:spPr>
      </p:pic>
    </p:spTree>
    <p:extLst>
      <p:ext uri="{BB962C8B-B14F-4D97-AF65-F5344CB8AC3E}">
        <p14:creationId xmlns:p14="http://schemas.microsoft.com/office/powerpoint/2010/main" val="202945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p:nvPr/>
        </p:nvSpPr>
        <p:spPr>
          <a:xfrm>
            <a:off x="1589536" y="410169"/>
            <a:ext cx="8334109" cy="438551"/>
          </a:xfrm>
          <a:prstGeom prst="rect">
            <a:avLst/>
          </a:prstGeom>
          <a:noFill/>
          <a:ln>
            <a:noFill/>
          </a:ln>
        </p:spPr>
        <p:txBody>
          <a:bodyPr spcFirstLastPara="1" wrap="square" lIns="68550" tIns="34275" rIns="68550" bIns="34275" anchor="t" anchorCtr="0">
            <a:spAutoFit/>
          </a:bodyPr>
          <a:lstStyle/>
          <a:p>
            <a:pPr lvl="0" algn="ctr"/>
            <a:r>
              <a:rPr lang="es-MX" sz="2400" dirty="0"/>
              <a:t>REQUISITOS E INHABILIDADES</a:t>
            </a:r>
            <a:endParaRPr sz="1050" b="1" i="0" u="none" strike="noStrike" cap="none" dirty="0">
              <a:solidFill>
                <a:srgbClr val="000000"/>
              </a:solidFill>
              <a:sym typeface="Arial"/>
            </a:endParaRPr>
          </a:p>
        </p:txBody>
      </p:sp>
      <p:sp>
        <p:nvSpPr>
          <p:cNvPr id="103" name="Google Shape;103;p4"/>
          <p:cNvSpPr txBox="1"/>
          <p:nvPr/>
        </p:nvSpPr>
        <p:spPr>
          <a:xfrm>
            <a:off x="819037" y="1267352"/>
            <a:ext cx="11411175" cy="4870534"/>
          </a:xfrm>
          <a:prstGeom prst="rect">
            <a:avLst/>
          </a:prstGeom>
          <a:noFill/>
          <a:ln>
            <a:noFill/>
          </a:ln>
        </p:spPr>
        <p:txBody>
          <a:bodyPr spcFirstLastPara="1" wrap="square" lIns="68550" tIns="34275" rIns="68550" bIns="34275" anchor="t" anchorCtr="0">
            <a:spAutoFit/>
          </a:bodyPr>
          <a:lstStyle/>
          <a:p>
            <a:pPr lvl="0" algn="just"/>
            <a:r>
              <a:rPr lang="es-MX" sz="2400" dirty="0" smtClean="0"/>
              <a:t>Se </a:t>
            </a:r>
            <a:r>
              <a:rPr lang="es-MX" sz="2400" dirty="0"/>
              <a:t>establecen los siguientes requisitos e inhabilidades para ser parte del Consejo Asesor: </a:t>
            </a:r>
            <a:endParaRPr lang="es-MX" sz="2400" dirty="0" smtClean="0"/>
          </a:p>
          <a:p>
            <a:pPr marL="342900" lvl="0" indent="-342900" algn="just">
              <a:buFontTx/>
              <a:buChar char="-"/>
            </a:pPr>
            <a:r>
              <a:rPr lang="es-MX" sz="2400" dirty="0" smtClean="0"/>
              <a:t>Experiencia </a:t>
            </a:r>
            <a:r>
              <a:rPr lang="es-MX" sz="2400" dirty="0"/>
              <a:t>y </a:t>
            </a:r>
            <a:r>
              <a:rPr lang="es-MX" sz="2400" dirty="0" smtClean="0"/>
              <a:t>conocimiento.</a:t>
            </a:r>
          </a:p>
          <a:p>
            <a:pPr marL="342900" lvl="0" indent="-342900" algn="just">
              <a:buFontTx/>
              <a:buChar char="-"/>
            </a:pPr>
            <a:r>
              <a:rPr lang="es-MX" sz="2400" dirty="0" smtClean="0"/>
              <a:t>Inhabilidades </a:t>
            </a:r>
            <a:r>
              <a:rPr lang="es-MX" sz="2400" dirty="0"/>
              <a:t>Quienes integren el Consejo deben actuar con integridad, ética y profesionalismo en todas sus interacciones y actividades relacionadas con el Consejo. </a:t>
            </a:r>
            <a:endParaRPr lang="es-MX" sz="2400" dirty="0" smtClean="0"/>
          </a:p>
          <a:p>
            <a:pPr marL="342900" lvl="0" indent="-342900" algn="just">
              <a:buFontTx/>
              <a:buChar char="-"/>
            </a:pPr>
            <a:r>
              <a:rPr lang="es-MX" sz="2400" dirty="0" smtClean="0"/>
              <a:t>Disponibilidad </a:t>
            </a:r>
            <a:r>
              <a:rPr lang="es-MX" sz="2400" dirty="0"/>
              <a:t>y compromiso de </a:t>
            </a:r>
            <a:r>
              <a:rPr lang="es-MX" sz="2400" dirty="0" smtClean="0"/>
              <a:t>tiempo</a:t>
            </a:r>
          </a:p>
          <a:p>
            <a:pPr lvl="0" algn="just"/>
            <a:endParaRPr lang="es-MX" sz="2400" dirty="0" smtClean="0"/>
          </a:p>
          <a:p>
            <a:pPr lvl="0" algn="just"/>
            <a:r>
              <a:rPr lang="es-MX" sz="2400" dirty="0" smtClean="0"/>
              <a:t>Para </a:t>
            </a:r>
            <a:r>
              <a:rPr lang="es-MX" sz="2400" dirty="0"/>
              <a:t>la dedicación en esta labor contarán con horas de trabajo protegidas por resolución. Las labores de las personas integrantes del Consejo estarán contenidas en Resolución de la autoridad superior del servicio, donde se considerarán 04 horas de dedicación semanal, con horario protegido para el correcto desempeño del trabajo encomendado. </a:t>
            </a:r>
            <a:endParaRPr sz="2400" b="0" i="0" u="none" strike="noStrike" cap="none" dirty="0">
              <a:solidFill>
                <a:srgbClr val="000000"/>
              </a:solidFill>
              <a:latin typeface="+mn-lt"/>
              <a:sym typeface="Arial"/>
            </a:endParaRPr>
          </a:p>
        </p:txBody>
      </p:sp>
      <p:sp>
        <p:nvSpPr>
          <p:cNvPr id="2" name="Rectángulo 1"/>
          <p:cNvSpPr/>
          <p:nvPr/>
        </p:nvSpPr>
        <p:spPr>
          <a:xfrm>
            <a:off x="6407445" y="3503712"/>
            <a:ext cx="234360" cy="307777"/>
          </a:xfrm>
          <a:prstGeom prst="rect">
            <a:avLst/>
          </a:prstGeom>
        </p:spPr>
        <p:txBody>
          <a:bodyPr wrap="none">
            <a:spAutoFit/>
          </a:bodyPr>
          <a:lstStyle/>
          <a:p>
            <a:r>
              <a:rPr lang="es-CL" dirty="0"/>
              <a:t> </a:t>
            </a:r>
          </a:p>
        </p:txBody>
      </p:sp>
      <p:sp>
        <p:nvSpPr>
          <p:cNvPr id="3" name="Rectángulo 2"/>
          <p:cNvSpPr/>
          <p:nvPr/>
        </p:nvSpPr>
        <p:spPr>
          <a:xfrm>
            <a:off x="6407445" y="3503712"/>
            <a:ext cx="234360" cy="307777"/>
          </a:xfrm>
          <a:prstGeom prst="rect">
            <a:avLst/>
          </a:prstGeom>
        </p:spPr>
        <p:txBody>
          <a:bodyPr wrap="none">
            <a:spAutoFit/>
          </a:bodyPr>
          <a:lstStyle/>
          <a:p>
            <a:r>
              <a:rPr lang="es-CL" dirty="0"/>
              <a:t> </a:t>
            </a:r>
          </a:p>
        </p:txBody>
      </p:sp>
      <p:sp>
        <p:nvSpPr>
          <p:cNvPr id="4" name="Rectángulo 3"/>
          <p:cNvSpPr/>
          <p:nvPr/>
        </p:nvSpPr>
        <p:spPr>
          <a:xfrm>
            <a:off x="6407445" y="3503712"/>
            <a:ext cx="234360" cy="307777"/>
          </a:xfrm>
          <a:prstGeom prst="rect">
            <a:avLst/>
          </a:prstGeom>
        </p:spPr>
        <p:txBody>
          <a:bodyPr wrap="none">
            <a:spAutoFit/>
          </a:bodyPr>
          <a:lstStyle/>
          <a:p>
            <a:r>
              <a:rPr lang="es-CL" dirty="0"/>
              <a:t>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656" y="6342498"/>
            <a:ext cx="2817594" cy="941792"/>
          </a:xfrm>
          <a:prstGeom prst="rect">
            <a:avLst/>
          </a:prstGeom>
        </p:spPr>
      </p:pic>
    </p:spTree>
    <p:extLst>
      <p:ext uri="{BB962C8B-B14F-4D97-AF65-F5344CB8AC3E}">
        <p14:creationId xmlns:p14="http://schemas.microsoft.com/office/powerpoint/2010/main" val="297645094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849</Words>
  <Application>Microsoft Office PowerPoint</Application>
  <PresentationFormat>Personalizado</PresentationFormat>
  <Paragraphs>88</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Century Gothic</vt:lpstr>
      <vt:lpstr>Trebuchet MS</vt:lpstr>
      <vt:lpstr>Calibri</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Jhon Ávalos Tabilo</dc:creator>
  <cp:lastModifiedBy>vrodriguez</cp:lastModifiedBy>
  <cp:revision>4</cp:revision>
  <dcterms:created xsi:type="dcterms:W3CDTF">2024-06-08T02:52:09Z</dcterms:created>
  <dcterms:modified xsi:type="dcterms:W3CDTF">2025-01-06T17:53:37Z</dcterms:modified>
</cp:coreProperties>
</file>